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10.svg" ContentType="image/svg+xml"/>
  <Override PartName="/ppt/media/image13.svg" ContentType="image/svg+xml"/>
  <Override PartName="/ppt/media/image15.svg" ContentType="image/svg+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3.svg" ContentType="image/svg+xml"/>
  <Override PartName="/ppt/media/image30.svg" ContentType="image/svg+xml"/>
  <Override PartName="/ppt/media/image34.svg" ContentType="image/svg+xml"/>
  <Override PartName="/ppt/media/image36.svg" ContentType="image/svg+xml"/>
  <Override PartName="/ppt/media/image38.svg" ContentType="image/svg+xml"/>
  <Override PartName="/ppt/media/image41.svg" ContentType="image/svg+xml"/>
  <Override PartName="/ppt/media/image44.svg" ContentType="image/svg+xml"/>
  <Override PartName="/ppt/media/image46.svg" ContentType="image/svg+xml"/>
  <Override PartName="/ppt/media/image48.svg" ContentType="image/svg+xml"/>
  <Override PartName="/ppt/media/image5.svg" ContentType="image/svg+xml"/>
  <Override PartName="/ppt/media/image50.svg" ContentType="image/svg+xml"/>
  <Override PartName="/ppt/media/image52.svg" ContentType="image/svg+xml"/>
  <Override PartName="/ppt/media/image54.svg" ContentType="image/svg+xml"/>
  <Override PartName="/ppt/media/image56.svg" ContentType="image/svg+xml"/>
  <Override PartName="/ppt/media/image58.svg" ContentType="image/svg+xml"/>
  <Override PartName="/ppt/media/image60.svg" ContentType="image/svg+xml"/>
  <Override PartName="/ppt/media/image62.svg" ContentType="image/svg+xml"/>
  <Override PartName="/ppt/media/image64.svg" ContentType="image/svg+xml"/>
  <Override PartName="/ppt/media/image66.svg" ContentType="image/svg+xml"/>
  <Override PartName="/ppt/media/image68.svg" ContentType="image/svg+xml"/>
  <Override PartName="/ppt/media/image70.svg" ContentType="image/svg+xml"/>
  <Override PartName="/ppt/media/image72.svg" ContentType="image/svg+xml"/>
  <Override PartName="/ppt/media/image74.svg" ContentType="image/svg+xml"/>
  <Override PartName="/ppt/media/image76.svg" ContentType="image/svg+xml"/>
  <Override PartName="/ppt/media/image79.svg" ContentType="image/svg+xml"/>
  <Override PartName="/ppt/media/image8.svg" ContentType="image/svg+xml"/>
  <Override PartName="/ppt/media/image81.svg" ContentType="image/svg+xml"/>
  <Override PartName="/ppt/media/image83.svg" ContentType="image/svg+xml"/>
  <Override PartName="/ppt/media/image85.svg" ContentType="image/svg+xml"/>
  <Override PartName="/ppt/media/image87.svg" ContentType="image/svg+xml"/>
  <Override PartName="/ppt/media/image8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Garet Bold" charset="1" panose="00000000000000000000"/>
      <p:regular r:id="rId12"/>
    </p:embeddedFont>
    <p:embeddedFont>
      <p:font typeface="Garet Italics" charset="1" panose="00000000000000000000"/>
      <p:regular r:id="rId13"/>
    </p:embeddedFont>
    <p:embeddedFont>
      <p:font typeface="Garet" charset="1" panose="000000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font" Target="fonts/font12.fntdata"/><Relationship Id="rId13" Type="http://schemas.openxmlformats.org/officeDocument/2006/relationships/font" Target="fonts/font13.fntdata"/><Relationship Id="rId14" Type="http://schemas.openxmlformats.org/officeDocument/2006/relationships/font" Target="fonts/font1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4.png"/><Relationship Id="rId6" Type="http://schemas.openxmlformats.org/officeDocument/2006/relationships/image" Target="../media/image5.svg"/><Relationship Id="rId7" Type="http://schemas.openxmlformats.org/officeDocument/2006/relationships/image" Target="../media/image6.jpeg"/><Relationship Id="rId8" Type="http://schemas.openxmlformats.org/officeDocument/2006/relationships/image" Target="../media/image7.png"/><Relationship Id="rId9" Type="http://schemas.openxmlformats.org/officeDocument/2006/relationships/image" Target="../media/image8.svg"/><Relationship Id="rId10" Type="http://schemas.openxmlformats.org/officeDocument/2006/relationships/image" Target="../media/image9.png"/><Relationship Id="rId11" Type="http://schemas.openxmlformats.org/officeDocument/2006/relationships/image" Target="../media/image10.svg"/><Relationship Id="rId12" Type="http://schemas.openxmlformats.org/officeDocument/2006/relationships/image" Target="../media/image11.jpeg"/><Relationship Id="rId13" Type="http://schemas.openxmlformats.org/officeDocument/2006/relationships/image" Target="../media/image12.png"/><Relationship Id="rId14" Type="http://schemas.openxmlformats.org/officeDocument/2006/relationships/image" Target="../media/image13.svg"/><Relationship Id="rId15" Type="http://schemas.openxmlformats.org/officeDocument/2006/relationships/image" Target="../media/image14.png"/><Relationship Id="rId16" Type="http://schemas.openxmlformats.org/officeDocument/2006/relationships/image" Target="../media/image15.svg"/><Relationship Id="rId17" Type="http://schemas.openxmlformats.org/officeDocument/2006/relationships/image" Target="../media/image16.png"/><Relationship Id="rId18" Type="http://schemas.openxmlformats.org/officeDocument/2006/relationships/image" Target="../media/image17.svg"/><Relationship Id="rId19" Type="http://schemas.openxmlformats.org/officeDocument/2006/relationships/image" Target="../media/image18.png"/><Relationship Id="rId20" Type="http://schemas.openxmlformats.org/officeDocument/2006/relationships/image" Target="../media/image19.svg"/><Relationship Id="rId21" Type="http://schemas.openxmlformats.org/officeDocument/2006/relationships/image" Target="../media/image20.png"/><Relationship Id="rId22" Type="http://schemas.openxmlformats.org/officeDocument/2006/relationships/image" Target="../media/image21.svg"/><Relationship Id="rId23" Type="http://schemas.openxmlformats.org/officeDocument/2006/relationships/image" Target="../media/image22.png"/><Relationship Id="rId24" Type="http://schemas.openxmlformats.org/officeDocument/2006/relationships/image" Target="../media/image23.svg"/><Relationship Id="rId25" Type="http://schemas.openxmlformats.org/officeDocument/2006/relationships/image" Target="../media/image24.png"/><Relationship Id="rId26" Type="http://schemas.openxmlformats.org/officeDocument/2006/relationships/image" Target="../media/image25.svg"/><Relationship Id="rId27" Type="http://schemas.openxmlformats.org/officeDocument/2006/relationships/image" Target="../media/image26.png"/><Relationship Id="rId28" Type="http://schemas.openxmlformats.org/officeDocument/2006/relationships/image" Target="../media/image27.svg"/><Relationship Id="rId29"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svg"/><Relationship Id="rId4" Type="http://schemas.openxmlformats.org/officeDocument/2006/relationships/image" Target="../media/image29.png"/><Relationship Id="rId5" Type="http://schemas.openxmlformats.org/officeDocument/2006/relationships/image" Target="../media/image30.svg"/><Relationship Id="rId6" Type="http://schemas.openxmlformats.org/officeDocument/2006/relationships/image" Target="../media/image31.jpeg"/><Relationship Id="rId7" Type="http://schemas.openxmlformats.org/officeDocument/2006/relationships/image" Target="../media/image32.jpeg"/><Relationship Id="rId8" Type="http://schemas.openxmlformats.org/officeDocument/2006/relationships/image" Target="../media/image18.png"/><Relationship Id="rId9" Type="http://schemas.openxmlformats.org/officeDocument/2006/relationships/image" Target="../media/image19.svg"/><Relationship Id="rId10" Type="http://schemas.openxmlformats.org/officeDocument/2006/relationships/image" Target="../media/image20.png"/><Relationship Id="rId11" Type="http://schemas.openxmlformats.org/officeDocument/2006/relationships/image" Target="../media/image21.svg"/><Relationship Id="rId12" Type="http://schemas.openxmlformats.org/officeDocument/2006/relationships/image" Target="../media/image22.png"/><Relationship Id="rId13" Type="http://schemas.openxmlformats.org/officeDocument/2006/relationships/image" Target="../media/image23.svg"/><Relationship Id="rId14" Type="http://schemas.openxmlformats.org/officeDocument/2006/relationships/image" Target="../media/image33.png"/><Relationship Id="rId15" Type="http://schemas.openxmlformats.org/officeDocument/2006/relationships/image" Target="../media/image34.svg"/><Relationship Id="rId16" Type="http://schemas.openxmlformats.org/officeDocument/2006/relationships/image" Target="../media/image35.png"/><Relationship Id="rId17" Type="http://schemas.openxmlformats.org/officeDocument/2006/relationships/image" Target="../media/image36.svg"/><Relationship Id="rId18" Type="http://schemas.openxmlformats.org/officeDocument/2006/relationships/image" Target="../media/image24.png"/><Relationship Id="rId19" Type="http://schemas.openxmlformats.org/officeDocument/2006/relationships/image" Target="../media/image25.svg"/><Relationship Id="rId20" Type="http://schemas.openxmlformats.org/officeDocument/2006/relationships/image" Target="../media/image26.png"/><Relationship Id="rId21" Type="http://schemas.openxmlformats.org/officeDocument/2006/relationships/image" Target="../media/image27.svg"/><Relationship Id="rId22"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image" Target="../media/image38.svg"/><Relationship Id="rId4" Type="http://schemas.openxmlformats.org/officeDocument/2006/relationships/image" Target="../media/image39.jpeg"/><Relationship Id="rId5" Type="http://schemas.openxmlformats.org/officeDocument/2006/relationships/image" Target="../media/image33.png"/><Relationship Id="rId6" Type="http://schemas.openxmlformats.org/officeDocument/2006/relationships/image" Target="../media/image34.svg"/><Relationship Id="rId7" Type="http://schemas.openxmlformats.org/officeDocument/2006/relationships/image" Target="../media/image29.png"/><Relationship Id="rId8" Type="http://schemas.openxmlformats.org/officeDocument/2006/relationships/image" Target="../media/image30.svg"/><Relationship Id="rId9" Type="http://schemas.openxmlformats.org/officeDocument/2006/relationships/image" Target="../media/image40.png"/><Relationship Id="rId10" Type="http://schemas.openxmlformats.org/officeDocument/2006/relationships/image" Target="../media/image41.svg"/><Relationship Id="rId11" Type="http://schemas.openxmlformats.org/officeDocument/2006/relationships/image" Target="../media/image20.png"/><Relationship Id="rId12" Type="http://schemas.openxmlformats.org/officeDocument/2006/relationships/image" Target="../media/image21.svg"/><Relationship Id="rId13" Type="http://schemas.openxmlformats.org/officeDocument/2006/relationships/image" Target="../media/image42.jpeg"/><Relationship Id="rId14" Type="http://schemas.openxmlformats.org/officeDocument/2006/relationships/image" Target="../media/image24.png"/><Relationship Id="rId15" Type="http://schemas.openxmlformats.org/officeDocument/2006/relationships/image" Target="../media/image25.svg"/><Relationship Id="rId16" Type="http://schemas.openxmlformats.org/officeDocument/2006/relationships/image" Target="../media/image26.png"/><Relationship Id="rId17" Type="http://schemas.openxmlformats.org/officeDocument/2006/relationships/image" Target="../media/image27.svg"/><Relationship Id="rId18" Type="http://schemas.openxmlformats.org/officeDocument/2006/relationships/image" Target="../media/image18.png"/><Relationship Id="rId19" Type="http://schemas.openxmlformats.org/officeDocument/2006/relationships/image" Target="../media/image19.svg"/><Relationship Id="rId20" Type="http://schemas.openxmlformats.org/officeDocument/2006/relationships/image" Target="../media/image43.png"/><Relationship Id="rId21" Type="http://schemas.openxmlformats.org/officeDocument/2006/relationships/image" Target="../media/image44.svg"/><Relationship Id="rId22" Type="http://schemas.openxmlformats.org/officeDocument/2006/relationships/image" Target="../media/image45.png"/><Relationship Id="rId23" Type="http://schemas.openxmlformats.org/officeDocument/2006/relationships/image" Target="../media/image46.svg"/><Relationship Id="rId24" Type="http://schemas.openxmlformats.org/officeDocument/2006/relationships/image" Target="../media/image28.png"/><Relationship Id="rId25" Type="http://schemas.openxmlformats.org/officeDocument/2006/relationships/image" Target="../media/image47.png"/><Relationship Id="rId26" Type="http://schemas.openxmlformats.org/officeDocument/2006/relationships/image" Target="../media/image48.svg"/><Relationship Id="rId27" Type="http://schemas.openxmlformats.org/officeDocument/2006/relationships/image" Target="../media/image49.png"/><Relationship Id="rId28" Type="http://schemas.openxmlformats.org/officeDocument/2006/relationships/image" Target="../media/image50.svg"/><Relationship Id="rId29" Type="http://schemas.openxmlformats.org/officeDocument/2006/relationships/image" Target="../media/image51.png"/><Relationship Id="rId30" Type="http://schemas.openxmlformats.org/officeDocument/2006/relationships/image" Target="../media/image52.svg"/><Relationship Id="rId31"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 Id="rId3" Type="http://schemas.openxmlformats.org/officeDocument/2006/relationships/image" Target="../media/image36.svg"/><Relationship Id="rId4" Type="http://schemas.openxmlformats.org/officeDocument/2006/relationships/image" Target="../media/image2.png"/><Relationship Id="rId5" Type="http://schemas.openxmlformats.org/officeDocument/2006/relationships/image" Target="../media/image3.svg"/><Relationship Id="rId6" Type="http://schemas.openxmlformats.org/officeDocument/2006/relationships/image" Target="../media/image53.png"/><Relationship Id="rId7" Type="http://schemas.openxmlformats.org/officeDocument/2006/relationships/image" Target="../media/image54.svg"/><Relationship Id="rId8" Type="http://schemas.openxmlformats.org/officeDocument/2006/relationships/image" Target="../media/image55.png"/><Relationship Id="rId9" Type="http://schemas.openxmlformats.org/officeDocument/2006/relationships/image" Target="../media/image56.svg"/><Relationship Id="rId10" Type="http://schemas.openxmlformats.org/officeDocument/2006/relationships/image" Target="../media/image57.png"/><Relationship Id="rId11" Type="http://schemas.openxmlformats.org/officeDocument/2006/relationships/image" Target="../media/image58.svg"/><Relationship Id="rId12" Type="http://schemas.openxmlformats.org/officeDocument/2006/relationships/image" Target="../media/image59.png"/><Relationship Id="rId13" Type="http://schemas.openxmlformats.org/officeDocument/2006/relationships/image" Target="../media/image60.svg"/><Relationship Id="rId14" Type="http://schemas.openxmlformats.org/officeDocument/2006/relationships/image" Target="../media/image43.png"/><Relationship Id="rId15" Type="http://schemas.openxmlformats.org/officeDocument/2006/relationships/image" Target="../media/image44.svg"/><Relationship Id="rId16" Type="http://schemas.openxmlformats.org/officeDocument/2006/relationships/image" Target="../media/image45.png"/><Relationship Id="rId17" Type="http://schemas.openxmlformats.org/officeDocument/2006/relationships/image" Target="../media/image46.svg"/><Relationship Id="rId18" Type="http://schemas.openxmlformats.org/officeDocument/2006/relationships/image" Target="../media/image61.png"/><Relationship Id="rId19" Type="http://schemas.openxmlformats.org/officeDocument/2006/relationships/image" Target="../media/image62.svg"/><Relationship Id="rId20" Type="http://schemas.openxmlformats.org/officeDocument/2006/relationships/image" Target="../media/image63.png"/><Relationship Id="rId21" Type="http://schemas.openxmlformats.org/officeDocument/2006/relationships/image" Target="../media/image64.svg"/><Relationship Id="rId22" Type="http://schemas.openxmlformats.org/officeDocument/2006/relationships/image" Target="../media/image65.png"/><Relationship Id="rId23" Type="http://schemas.openxmlformats.org/officeDocument/2006/relationships/image" Target="../media/image66.svg"/><Relationship Id="rId24" Type="http://schemas.openxmlformats.org/officeDocument/2006/relationships/image" Target="../media/image67.png"/><Relationship Id="rId25" Type="http://schemas.openxmlformats.org/officeDocument/2006/relationships/image" Target="../media/image68.svg"/><Relationship Id="rId26" Type="http://schemas.openxmlformats.org/officeDocument/2006/relationships/image" Target="../media/image69.png"/><Relationship Id="rId27" Type="http://schemas.openxmlformats.org/officeDocument/2006/relationships/image" Target="../media/image70.svg"/><Relationship Id="rId28" Type="http://schemas.openxmlformats.org/officeDocument/2006/relationships/image" Target="../media/image71.png"/><Relationship Id="rId29" Type="http://schemas.openxmlformats.org/officeDocument/2006/relationships/image" Target="../media/image72.svg"/><Relationship Id="rId30" Type="http://schemas.openxmlformats.org/officeDocument/2006/relationships/image" Target="../media/image73.png"/><Relationship Id="rId31" Type="http://schemas.openxmlformats.org/officeDocument/2006/relationships/image" Target="../media/image74.svg"/><Relationship Id="rId32" Type="http://schemas.openxmlformats.org/officeDocument/2006/relationships/image" Target="../media/image33.png"/><Relationship Id="rId33" Type="http://schemas.openxmlformats.org/officeDocument/2006/relationships/image" Target="../media/image34.svg"/><Relationship Id="rId34" Type="http://schemas.openxmlformats.org/officeDocument/2006/relationships/image" Target="../media/image75.png"/><Relationship Id="rId35" Type="http://schemas.openxmlformats.org/officeDocument/2006/relationships/image" Target="../media/image76.svg"/><Relationship Id="rId36" Type="http://schemas.openxmlformats.org/officeDocument/2006/relationships/image" Target="../media/image29.png"/><Relationship Id="rId37" Type="http://schemas.openxmlformats.org/officeDocument/2006/relationships/image" Target="../media/image30.svg"/><Relationship Id="rId38" Type="http://schemas.openxmlformats.org/officeDocument/2006/relationships/image" Target="../media/image24.png"/><Relationship Id="rId39" Type="http://schemas.openxmlformats.org/officeDocument/2006/relationships/image" Target="../media/image25.svg"/><Relationship Id="rId40" Type="http://schemas.openxmlformats.org/officeDocument/2006/relationships/image" Target="../media/image26.png"/><Relationship Id="rId41" Type="http://schemas.openxmlformats.org/officeDocument/2006/relationships/image" Target="../media/image27.svg"/><Relationship Id="rId42"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 Id="rId3" Type="http://schemas.openxmlformats.org/officeDocument/2006/relationships/image" Target="../media/image34.svg"/><Relationship Id="rId4" Type="http://schemas.openxmlformats.org/officeDocument/2006/relationships/image" Target="../media/image37.png"/><Relationship Id="rId5" Type="http://schemas.openxmlformats.org/officeDocument/2006/relationships/image" Target="../media/image38.svg"/><Relationship Id="rId6" Type="http://schemas.openxmlformats.org/officeDocument/2006/relationships/image" Target="../media/image1.pn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18.png"/><Relationship Id="rId10" Type="http://schemas.openxmlformats.org/officeDocument/2006/relationships/image" Target="../media/image19.svg"/><Relationship Id="rId11" Type="http://schemas.openxmlformats.org/officeDocument/2006/relationships/image" Target="../media/image43.png"/><Relationship Id="rId12" Type="http://schemas.openxmlformats.org/officeDocument/2006/relationships/image" Target="../media/image44.svg"/><Relationship Id="rId13" Type="http://schemas.openxmlformats.org/officeDocument/2006/relationships/image" Target="../media/image45.png"/><Relationship Id="rId14" Type="http://schemas.openxmlformats.org/officeDocument/2006/relationships/image" Target="../media/image46.svg"/><Relationship Id="rId15" Type="http://schemas.openxmlformats.org/officeDocument/2006/relationships/image" Target="../media/image77.png"/><Relationship Id="rId16" Type="http://schemas.openxmlformats.org/officeDocument/2006/relationships/image" Target="../media/image78.png"/><Relationship Id="rId17" Type="http://schemas.openxmlformats.org/officeDocument/2006/relationships/image" Target="../media/image79.svg"/><Relationship Id="rId18" Type="http://schemas.openxmlformats.org/officeDocument/2006/relationships/image" Target="../media/image80.png"/><Relationship Id="rId19" Type="http://schemas.openxmlformats.org/officeDocument/2006/relationships/image" Target="../media/image81.svg"/><Relationship Id="rId20"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2.png"/><Relationship Id="rId3" Type="http://schemas.openxmlformats.org/officeDocument/2006/relationships/image" Target="../media/image83.svg"/><Relationship Id="rId4" Type="http://schemas.openxmlformats.org/officeDocument/2006/relationships/image" Target="../media/image29.png"/><Relationship Id="rId5" Type="http://schemas.openxmlformats.org/officeDocument/2006/relationships/image" Target="../media/image30.svg"/><Relationship Id="rId6" Type="http://schemas.openxmlformats.org/officeDocument/2006/relationships/image" Target="../media/image84.png"/><Relationship Id="rId7" Type="http://schemas.openxmlformats.org/officeDocument/2006/relationships/image" Target="../media/image85.svg"/><Relationship Id="rId8" Type="http://schemas.openxmlformats.org/officeDocument/2006/relationships/image" Target="../media/image86.png"/><Relationship Id="rId9" Type="http://schemas.openxmlformats.org/officeDocument/2006/relationships/image" Target="../media/image87.svg"/><Relationship Id="rId10" Type="http://schemas.openxmlformats.org/officeDocument/2006/relationships/image" Target="../media/image88.png"/><Relationship Id="rId11" Type="http://schemas.openxmlformats.org/officeDocument/2006/relationships/image" Target="../media/image89.svg"/><Relationship Id="rId12" Type="http://schemas.openxmlformats.org/officeDocument/2006/relationships/image" Target="../media/image90.jpeg"/><Relationship Id="rId13" Type="http://schemas.openxmlformats.org/officeDocument/2006/relationships/image" Target="../media/image73.png"/><Relationship Id="rId14" Type="http://schemas.openxmlformats.org/officeDocument/2006/relationships/image" Target="../media/image74.svg"/><Relationship Id="rId15" Type="http://schemas.openxmlformats.org/officeDocument/2006/relationships/image" Target="../media/image35.png"/><Relationship Id="rId16" Type="http://schemas.openxmlformats.org/officeDocument/2006/relationships/image" Target="../media/image36.svg"/><Relationship Id="rId17" Type="http://schemas.openxmlformats.org/officeDocument/2006/relationships/image" Target="../media/image28.png"/></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9270714" y="5039253"/>
            <a:ext cx="5077099" cy="533095"/>
          </a:xfrm>
          <a:custGeom>
            <a:avLst/>
            <a:gdLst/>
            <a:ahLst/>
            <a:cxnLst/>
            <a:rect r="r" b="b" t="t" l="l"/>
            <a:pathLst>
              <a:path h="533095" w="5077099">
                <a:moveTo>
                  <a:pt x="0" y="0"/>
                </a:moveTo>
                <a:lnTo>
                  <a:pt x="5077099" y="0"/>
                </a:lnTo>
                <a:lnTo>
                  <a:pt x="5077099" y="533095"/>
                </a:lnTo>
                <a:lnTo>
                  <a:pt x="0" y="533095"/>
                </a:lnTo>
                <a:lnTo>
                  <a:pt x="0" y="0"/>
                </a:lnTo>
                <a:close/>
              </a:path>
            </a:pathLst>
          </a:custGeom>
          <a:blipFill>
            <a:blip r:embed="rId2"/>
            <a:stretch>
              <a:fillRect l="0" t="0" r="0" b="0"/>
            </a:stretch>
          </a:blipFill>
        </p:spPr>
        <p:txBody>
          <a:bodyPr/>
          <a:p/>
        </p:txBody>
      </p:sp>
      <p:sp>
        <p:nvSpPr>
          <p:cNvPr name="Freeform 3" id="3"/>
          <p:cNvSpPr/>
          <p:nvPr/>
        </p:nvSpPr>
        <p:spPr>
          <a:xfrm flipH="false" flipV="false" rot="5400000">
            <a:off x="-1473446" y="10280770"/>
            <a:ext cx="4699340" cy="493431"/>
          </a:xfrm>
          <a:custGeom>
            <a:avLst/>
            <a:gdLst/>
            <a:ahLst/>
            <a:cxnLst/>
            <a:rect r="r" b="b" t="t" l="l"/>
            <a:pathLst>
              <a:path h="493431" w="4699340">
                <a:moveTo>
                  <a:pt x="0" y="0"/>
                </a:moveTo>
                <a:lnTo>
                  <a:pt x="4699340" y="0"/>
                </a:lnTo>
                <a:lnTo>
                  <a:pt x="4699340" y="493431"/>
                </a:lnTo>
                <a:lnTo>
                  <a:pt x="0" y="493431"/>
                </a:lnTo>
                <a:lnTo>
                  <a:pt x="0" y="0"/>
                </a:lnTo>
                <a:close/>
              </a:path>
            </a:pathLst>
          </a:custGeom>
          <a:blipFill>
            <a:blip r:embed="rId2"/>
            <a:stretch>
              <a:fillRect l="0" t="0" r="0" b="0"/>
            </a:stretch>
          </a:blipFill>
        </p:spPr>
        <p:txBody>
          <a:bodyPr/>
          <a:p/>
        </p:txBody>
      </p:sp>
      <p:sp>
        <p:nvSpPr>
          <p:cNvPr name="Freeform 4" id="4"/>
          <p:cNvSpPr/>
          <p:nvPr/>
        </p:nvSpPr>
        <p:spPr>
          <a:xfrm flipH="false" flipV="false" rot="0">
            <a:off x="13699433" y="-842058"/>
            <a:ext cx="11971116" cy="11971116"/>
          </a:xfrm>
          <a:custGeom>
            <a:avLst/>
            <a:gdLst/>
            <a:ahLst/>
            <a:cxnLst/>
            <a:rect r="r" b="b" t="t" l="l"/>
            <a:pathLst>
              <a:path h="11971116" w="11971116">
                <a:moveTo>
                  <a:pt x="0" y="0"/>
                </a:moveTo>
                <a:lnTo>
                  <a:pt x="11971115" y="0"/>
                </a:lnTo>
                <a:lnTo>
                  <a:pt x="11971115" y="11971116"/>
                </a:lnTo>
                <a:lnTo>
                  <a:pt x="0" y="11971116"/>
                </a:lnTo>
                <a:lnTo>
                  <a:pt x="0" y="0"/>
                </a:lnTo>
                <a:close/>
              </a:path>
            </a:pathLst>
          </a:custGeom>
          <a:blipFill>
            <a:blip r:embed="rId3">
              <a:extLst>
                <a:ext uri="{96DAC541-7B7A-43D3-8B79-37D633B846F1}">
                  <asvg:svgBlip xmlns:asvg="http://schemas.microsoft.com/office/drawing/2016/SVG/main" r:embed="rId4"/>
                </a:ext>
              </a:extLst>
            </a:blip>
            <a:stretch>
              <a:fillRect l="-14931" t="-7088" r="-24281" b="-60385"/>
            </a:stretch>
          </a:blipFill>
        </p:spPr>
        <p:txBody>
          <a:bodyPr/>
          <a:p/>
        </p:txBody>
      </p:sp>
      <p:sp>
        <p:nvSpPr>
          <p:cNvPr name="Freeform 5" id="5"/>
          <p:cNvSpPr/>
          <p:nvPr/>
        </p:nvSpPr>
        <p:spPr>
          <a:xfrm flipH="false" flipV="true" rot="0">
            <a:off x="12202365" y="-984514"/>
            <a:ext cx="2915977" cy="4722230"/>
          </a:xfrm>
          <a:custGeom>
            <a:avLst/>
            <a:gdLst/>
            <a:ahLst/>
            <a:cxnLst/>
            <a:rect r="r" b="b" t="t" l="l"/>
            <a:pathLst>
              <a:path h="4722230" w="2915977">
                <a:moveTo>
                  <a:pt x="0" y="4722230"/>
                </a:moveTo>
                <a:lnTo>
                  <a:pt x="2915977" y="4722230"/>
                </a:lnTo>
                <a:lnTo>
                  <a:pt x="2915977" y="0"/>
                </a:lnTo>
                <a:lnTo>
                  <a:pt x="0" y="0"/>
                </a:lnTo>
                <a:lnTo>
                  <a:pt x="0" y="4722230"/>
                </a:lnTo>
                <a:close/>
              </a:path>
            </a:pathLst>
          </a:custGeom>
          <a:blipFill>
            <a:blip r:embed="rId5">
              <a:extLst>
                <a:ext uri="{96DAC541-7B7A-43D3-8B79-37D633B846F1}">
                  <asvg:svgBlip xmlns:asvg="http://schemas.microsoft.com/office/drawing/2016/SVG/main" r:embed="rId6"/>
                </a:ext>
              </a:extLst>
            </a:blip>
            <a:stretch>
              <a:fillRect l="0" t="0" r="0" b="0"/>
            </a:stretch>
          </a:blipFill>
        </p:spPr>
        <p:txBody>
          <a:bodyPr/>
          <a:p/>
        </p:txBody>
      </p:sp>
      <p:grpSp>
        <p:nvGrpSpPr>
          <p:cNvPr name="Group 6" id="6"/>
          <p:cNvGrpSpPr/>
          <p:nvPr/>
        </p:nvGrpSpPr>
        <p:grpSpPr>
          <a:xfrm rot="0">
            <a:off x="12075811" y="1937921"/>
            <a:ext cx="6356590" cy="7469209"/>
            <a:chOff x="0" y="0"/>
            <a:chExt cx="691725" cy="812800"/>
          </a:xfrm>
        </p:grpSpPr>
        <p:sp>
          <p:nvSpPr>
            <p:cNvPr name="Freeform 7" id="7"/>
            <p:cNvSpPr/>
            <p:nvPr/>
          </p:nvSpPr>
          <p:spPr>
            <a:xfrm flipH="false" flipV="false" rot="0">
              <a:off x="0" y="0"/>
              <a:ext cx="691725" cy="812800"/>
            </a:xfrm>
            <a:custGeom>
              <a:avLst/>
              <a:gdLst/>
              <a:ahLst/>
              <a:cxnLst/>
              <a:rect r="r" b="b" t="t" l="l"/>
              <a:pathLst>
                <a:path h="812800" w="691725">
                  <a:moveTo>
                    <a:pt x="121794" y="0"/>
                  </a:moveTo>
                  <a:lnTo>
                    <a:pt x="569931" y="0"/>
                  </a:lnTo>
                  <a:cubicBezTo>
                    <a:pt x="602233" y="0"/>
                    <a:pt x="633211" y="12832"/>
                    <a:pt x="656052" y="35673"/>
                  </a:cubicBezTo>
                  <a:cubicBezTo>
                    <a:pt x="678893" y="58513"/>
                    <a:pt x="691725" y="89492"/>
                    <a:pt x="691725" y="121794"/>
                  </a:cubicBezTo>
                  <a:lnTo>
                    <a:pt x="691725" y="691006"/>
                  </a:lnTo>
                  <a:cubicBezTo>
                    <a:pt x="691725" y="723308"/>
                    <a:pt x="678893" y="754287"/>
                    <a:pt x="656052" y="777127"/>
                  </a:cubicBezTo>
                  <a:cubicBezTo>
                    <a:pt x="633211" y="799968"/>
                    <a:pt x="602233" y="812800"/>
                    <a:pt x="569931" y="812800"/>
                  </a:cubicBezTo>
                  <a:lnTo>
                    <a:pt x="121794" y="812800"/>
                  </a:lnTo>
                  <a:cubicBezTo>
                    <a:pt x="89492" y="812800"/>
                    <a:pt x="58513" y="799968"/>
                    <a:pt x="35673" y="777127"/>
                  </a:cubicBezTo>
                  <a:cubicBezTo>
                    <a:pt x="12832" y="754287"/>
                    <a:pt x="0" y="723308"/>
                    <a:pt x="0" y="691006"/>
                  </a:cubicBezTo>
                  <a:lnTo>
                    <a:pt x="0" y="121794"/>
                  </a:lnTo>
                  <a:cubicBezTo>
                    <a:pt x="0" y="89492"/>
                    <a:pt x="12832" y="58513"/>
                    <a:pt x="35673" y="35673"/>
                  </a:cubicBezTo>
                  <a:cubicBezTo>
                    <a:pt x="58513" y="12832"/>
                    <a:pt x="89492" y="0"/>
                    <a:pt x="121794" y="0"/>
                  </a:cubicBezTo>
                  <a:close/>
                </a:path>
              </a:pathLst>
            </a:custGeom>
            <a:blipFill>
              <a:blip r:embed="rId7"/>
              <a:stretch>
                <a:fillRect l="-41771" t="0" r="-34264" b="0"/>
              </a:stretch>
            </a:blipFill>
          </p:spPr>
        </p:sp>
      </p:grpSp>
      <p:sp>
        <p:nvSpPr>
          <p:cNvPr name="Freeform 8" id="8"/>
          <p:cNvSpPr/>
          <p:nvPr/>
        </p:nvSpPr>
        <p:spPr>
          <a:xfrm flipH="false" flipV="false" rot="5400000">
            <a:off x="1095523" y="7940910"/>
            <a:ext cx="6642421" cy="6642421"/>
          </a:xfrm>
          <a:custGeom>
            <a:avLst/>
            <a:gdLst/>
            <a:ahLst/>
            <a:cxnLst/>
            <a:rect r="r" b="b" t="t" l="l"/>
            <a:pathLst>
              <a:path h="6642421" w="6642421">
                <a:moveTo>
                  <a:pt x="0" y="0"/>
                </a:moveTo>
                <a:lnTo>
                  <a:pt x="6642421" y="0"/>
                </a:lnTo>
                <a:lnTo>
                  <a:pt x="6642421" y="6642421"/>
                </a:lnTo>
                <a:lnTo>
                  <a:pt x="0" y="6642421"/>
                </a:lnTo>
                <a:lnTo>
                  <a:pt x="0" y="0"/>
                </a:lnTo>
                <a:close/>
              </a:path>
            </a:pathLst>
          </a:custGeom>
          <a:blipFill>
            <a:blip r:embed="rId8">
              <a:extLst>
                <a:ext uri="{96DAC541-7B7A-43D3-8B79-37D633B846F1}">
                  <asvg:svgBlip xmlns:asvg="http://schemas.microsoft.com/office/drawing/2016/SVG/main" r:embed="rId9"/>
                </a:ext>
              </a:extLst>
            </a:blip>
            <a:stretch>
              <a:fillRect l="-96980" t="-3823" r="-57803" b="-10510"/>
            </a:stretch>
          </a:blipFill>
        </p:spPr>
        <p:txBody>
          <a:bodyPr/>
          <a:p/>
        </p:txBody>
      </p:sp>
      <p:sp>
        <p:nvSpPr>
          <p:cNvPr name="Freeform 9" id="9"/>
          <p:cNvSpPr/>
          <p:nvPr/>
        </p:nvSpPr>
        <p:spPr>
          <a:xfrm flipH="false" flipV="false" rot="0">
            <a:off x="8891550" y="4412369"/>
            <a:ext cx="4902280" cy="4833589"/>
          </a:xfrm>
          <a:custGeom>
            <a:avLst/>
            <a:gdLst/>
            <a:ahLst/>
            <a:cxnLst/>
            <a:rect r="r" b="b" t="t" l="l"/>
            <a:pathLst>
              <a:path h="4833589" w="4902280">
                <a:moveTo>
                  <a:pt x="0" y="0"/>
                </a:moveTo>
                <a:lnTo>
                  <a:pt x="4902281" y="0"/>
                </a:lnTo>
                <a:lnTo>
                  <a:pt x="4902281" y="4833589"/>
                </a:lnTo>
                <a:lnTo>
                  <a:pt x="0" y="4833589"/>
                </a:lnTo>
                <a:lnTo>
                  <a:pt x="0" y="0"/>
                </a:lnTo>
                <a:close/>
              </a:path>
            </a:pathLst>
          </a:custGeom>
          <a:blipFill>
            <a:blip r:embed="rId10">
              <a:extLst>
                <a:ext uri="{96DAC541-7B7A-43D3-8B79-37D633B846F1}">
                  <asvg:svgBlip xmlns:asvg="http://schemas.microsoft.com/office/drawing/2016/SVG/main" r:embed="rId11"/>
                </a:ext>
              </a:extLst>
            </a:blip>
            <a:stretch>
              <a:fillRect l="-469593" t="0" r="0" b="-401144"/>
            </a:stretch>
          </a:blipFill>
        </p:spPr>
        <p:txBody>
          <a:bodyPr/>
          <a:p/>
        </p:txBody>
      </p:sp>
      <p:grpSp>
        <p:nvGrpSpPr>
          <p:cNvPr name="Group 10" id="10"/>
          <p:cNvGrpSpPr/>
          <p:nvPr/>
        </p:nvGrpSpPr>
        <p:grpSpPr>
          <a:xfrm rot="0">
            <a:off x="9176448" y="4662922"/>
            <a:ext cx="4332484" cy="433248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36902" t="0" r="-13003" b="0"/>
              </a:stretch>
            </a:blipFill>
          </p:spPr>
        </p:sp>
      </p:grpSp>
      <p:sp>
        <p:nvSpPr>
          <p:cNvPr name="Freeform 12" id="12"/>
          <p:cNvSpPr/>
          <p:nvPr/>
        </p:nvSpPr>
        <p:spPr>
          <a:xfrm flipH="false" flipV="false" rot="0">
            <a:off x="1856115" y="8331765"/>
            <a:ext cx="622450" cy="633088"/>
          </a:xfrm>
          <a:custGeom>
            <a:avLst/>
            <a:gdLst/>
            <a:ahLst/>
            <a:cxnLst/>
            <a:rect r="r" b="b" t="t" l="l"/>
            <a:pathLst>
              <a:path h="633088" w="622450">
                <a:moveTo>
                  <a:pt x="0" y="0"/>
                </a:moveTo>
                <a:lnTo>
                  <a:pt x="622450" y="0"/>
                </a:lnTo>
                <a:lnTo>
                  <a:pt x="622450" y="633087"/>
                </a:lnTo>
                <a:lnTo>
                  <a:pt x="0" y="633087"/>
                </a:lnTo>
                <a:lnTo>
                  <a:pt x="0" y="0"/>
                </a:lnTo>
                <a:close/>
              </a:path>
            </a:pathLst>
          </a:custGeom>
          <a:blipFill>
            <a:blip r:embed="rId13">
              <a:extLst>
                <a:ext uri="{96DAC541-7B7A-43D3-8B79-37D633B846F1}">
                  <asvg:svgBlip xmlns:asvg="http://schemas.microsoft.com/office/drawing/2016/SVG/main" r:embed="rId14"/>
                </a:ext>
              </a:extLst>
            </a:blip>
            <a:stretch>
              <a:fillRect l="-102440" t="0" r="-201636" b="-297287"/>
            </a:stretch>
          </a:blipFill>
        </p:spPr>
        <p:txBody>
          <a:bodyPr/>
          <a:p/>
        </p:txBody>
      </p:sp>
      <p:sp>
        <p:nvSpPr>
          <p:cNvPr name="Freeform 13" id="13"/>
          <p:cNvSpPr/>
          <p:nvPr/>
        </p:nvSpPr>
        <p:spPr>
          <a:xfrm flipH="false" flipV="false" rot="0">
            <a:off x="1975264" y="8456233"/>
            <a:ext cx="384151" cy="384151"/>
          </a:xfrm>
          <a:custGeom>
            <a:avLst/>
            <a:gdLst/>
            <a:ahLst/>
            <a:cxnLst/>
            <a:rect r="r" b="b" t="t" l="l"/>
            <a:pathLst>
              <a:path h="384151" w="384151">
                <a:moveTo>
                  <a:pt x="0" y="0"/>
                </a:moveTo>
                <a:lnTo>
                  <a:pt x="384151" y="0"/>
                </a:lnTo>
                <a:lnTo>
                  <a:pt x="384151" y="384151"/>
                </a:lnTo>
                <a:lnTo>
                  <a:pt x="0" y="38415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txBody>
          <a:bodyPr/>
          <a:p/>
        </p:txBody>
      </p:sp>
      <p:sp>
        <p:nvSpPr>
          <p:cNvPr name="Freeform 14" id="14"/>
          <p:cNvSpPr/>
          <p:nvPr/>
        </p:nvSpPr>
        <p:spPr>
          <a:xfrm flipH="false" flipV="false" rot="0">
            <a:off x="3639609" y="7041925"/>
            <a:ext cx="2965778" cy="706390"/>
          </a:xfrm>
          <a:custGeom>
            <a:avLst/>
            <a:gdLst/>
            <a:ahLst/>
            <a:cxnLst/>
            <a:rect r="r" b="b" t="t" l="l"/>
            <a:pathLst>
              <a:path h="706390" w="2965778">
                <a:moveTo>
                  <a:pt x="0" y="0"/>
                </a:moveTo>
                <a:lnTo>
                  <a:pt x="2965778" y="0"/>
                </a:lnTo>
                <a:lnTo>
                  <a:pt x="2965778" y="706390"/>
                </a:lnTo>
                <a:lnTo>
                  <a:pt x="0" y="706390"/>
                </a:lnTo>
                <a:lnTo>
                  <a:pt x="0" y="0"/>
                </a:lnTo>
                <a:close/>
              </a:path>
            </a:pathLst>
          </a:custGeom>
          <a:blipFill>
            <a:blip r:embed="rId17">
              <a:extLst>
                <a:ext uri="{96DAC541-7B7A-43D3-8B79-37D633B846F1}">
                  <asvg:svgBlip xmlns:asvg="http://schemas.microsoft.com/office/drawing/2016/SVG/main" r:embed="rId18"/>
                </a:ext>
              </a:extLst>
            </a:blip>
            <a:stretch>
              <a:fillRect l="-22814" t="-58970" r="-10364" b="-91948"/>
            </a:stretch>
          </a:blipFill>
        </p:spPr>
        <p:txBody>
          <a:bodyPr/>
          <a:p/>
        </p:txBody>
      </p:sp>
      <p:sp>
        <p:nvSpPr>
          <p:cNvPr name="Freeform 15" id="15"/>
          <p:cNvSpPr/>
          <p:nvPr/>
        </p:nvSpPr>
        <p:spPr>
          <a:xfrm flipH="false" flipV="false" rot="0">
            <a:off x="10294248" y="1537700"/>
            <a:ext cx="607278" cy="187615"/>
          </a:xfrm>
          <a:custGeom>
            <a:avLst/>
            <a:gdLst/>
            <a:ahLst/>
            <a:cxnLst/>
            <a:rect r="r" b="b" t="t" l="l"/>
            <a:pathLst>
              <a:path h="187615" w="607278">
                <a:moveTo>
                  <a:pt x="0" y="0"/>
                </a:moveTo>
                <a:lnTo>
                  <a:pt x="607278" y="0"/>
                </a:lnTo>
                <a:lnTo>
                  <a:pt x="607278" y="187614"/>
                </a:lnTo>
                <a:lnTo>
                  <a:pt x="0" y="187614"/>
                </a:lnTo>
                <a:lnTo>
                  <a:pt x="0" y="0"/>
                </a:lnTo>
                <a:close/>
              </a:path>
            </a:pathLst>
          </a:custGeom>
          <a:blipFill>
            <a:blip r:embed="rId19">
              <a:extLst>
                <a:ext uri="{96DAC541-7B7A-43D3-8B79-37D633B846F1}">
                  <asvg:svgBlip xmlns:asvg="http://schemas.microsoft.com/office/drawing/2016/SVG/main" r:embed="rId20"/>
                </a:ext>
              </a:extLst>
            </a:blip>
            <a:stretch>
              <a:fillRect l="-28013" t="0" r="-57816" b="0"/>
            </a:stretch>
          </a:blipFill>
        </p:spPr>
        <p:txBody>
          <a:bodyPr/>
          <a:p/>
        </p:txBody>
      </p:sp>
      <p:sp>
        <p:nvSpPr>
          <p:cNvPr name="Freeform 16" id="16"/>
          <p:cNvSpPr/>
          <p:nvPr/>
        </p:nvSpPr>
        <p:spPr>
          <a:xfrm flipH="false" flipV="false" rot="-5400000">
            <a:off x="10295151" y="1537877"/>
            <a:ext cx="605473" cy="187260"/>
          </a:xfrm>
          <a:custGeom>
            <a:avLst/>
            <a:gdLst/>
            <a:ahLst/>
            <a:cxnLst/>
            <a:rect r="r" b="b" t="t" l="l"/>
            <a:pathLst>
              <a:path h="187260" w="605473">
                <a:moveTo>
                  <a:pt x="0" y="0"/>
                </a:moveTo>
                <a:lnTo>
                  <a:pt x="605473" y="0"/>
                </a:lnTo>
                <a:lnTo>
                  <a:pt x="605473" y="187260"/>
                </a:lnTo>
                <a:lnTo>
                  <a:pt x="0" y="187260"/>
                </a:lnTo>
                <a:lnTo>
                  <a:pt x="0" y="0"/>
                </a:lnTo>
                <a:close/>
              </a:path>
            </a:pathLst>
          </a:custGeom>
          <a:blipFill>
            <a:blip r:embed="rId21">
              <a:extLst>
                <a:ext uri="{96DAC541-7B7A-43D3-8B79-37D633B846F1}">
                  <asvg:svgBlip xmlns:asvg="http://schemas.microsoft.com/office/drawing/2016/SVG/main" r:embed="rId22"/>
                </a:ext>
              </a:extLst>
            </a:blip>
            <a:stretch>
              <a:fillRect l="-24033" t="-107723" r="-4438" b="-1529"/>
            </a:stretch>
          </a:blipFill>
        </p:spPr>
        <p:txBody>
          <a:bodyPr/>
          <a:p/>
        </p:txBody>
      </p:sp>
      <p:sp>
        <p:nvSpPr>
          <p:cNvPr name="Freeform 17" id="17"/>
          <p:cNvSpPr/>
          <p:nvPr/>
        </p:nvSpPr>
        <p:spPr>
          <a:xfrm flipH="false" flipV="false" rot="0">
            <a:off x="368128" y="7737659"/>
            <a:ext cx="469864" cy="145161"/>
          </a:xfrm>
          <a:custGeom>
            <a:avLst/>
            <a:gdLst/>
            <a:ahLst/>
            <a:cxnLst/>
            <a:rect r="r" b="b" t="t" l="l"/>
            <a:pathLst>
              <a:path h="145161" w="469864">
                <a:moveTo>
                  <a:pt x="0" y="0"/>
                </a:moveTo>
                <a:lnTo>
                  <a:pt x="469863" y="0"/>
                </a:lnTo>
                <a:lnTo>
                  <a:pt x="469863" y="145162"/>
                </a:lnTo>
                <a:lnTo>
                  <a:pt x="0" y="145162"/>
                </a:lnTo>
                <a:lnTo>
                  <a:pt x="0" y="0"/>
                </a:lnTo>
                <a:close/>
              </a:path>
            </a:pathLst>
          </a:custGeom>
          <a:blipFill>
            <a:blip r:embed="rId19">
              <a:extLst>
                <a:ext uri="{96DAC541-7B7A-43D3-8B79-37D633B846F1}">
                  <asvg:svgBlip xmlns:asvg="http://schemas.microsoft.com/office/drawing/2016/SVG/main" r:embed="rId20"/>
                </a:ext>
              </a:extLst>
            </a:blip>
            <a:stretch>
              <a:fillRect l="-28013" t="0" r="-57816" b="0"/>
            </a:stretch>
          </a:blipFill>
        </p:spPr>
        <p:txBody>
          <a:bodyPr/>
          <a:p/>
        </p:txBody>
      </p:sp>
      <p:sp>
        <p:nvSpPr>
          <p:cNvPr name="Freeform 18" id="18"/>
          <p:cNvSpPr/>
          <p:nvPr/>
        </p:nvSpPr>
        <p:spPr>
          <a:xfrm flipH="false" flipV="false" rot="-5400000">
            <a:off x="368826" y="7737796"/>
            <a:ext cx="468468" cy="144887"/>
          </a:xfrm>
          <a:custGeom>
            <a:avLst/>
            <a:gdLst/>
            <a:ahLst/>
            <a:cxnLst/>
            <a:rect r="r" b="b" t="t" l="l"/>
            <a:pathLst>
              <a:path h="144887" w="468468">
                <a:moveTo>
                  <a:pt x="0" y="0"/>
                </a:moveTo>
                <a:lnTo>
                  <a:pt x="468467" y="0"/>
                </a:lnTo>
                <a:lnTo>
                  <a:pt x="468467" y="144888"/>
                </a:lnTo>
                <a:lnTo>
                  <a:pt x="0" y="144888"/>
                </a:lnTo>
                <a:lnTo>
                  <a:pt x="0" y="0"/>
                </a:lnTo>
                <a:close/>
              </a:path>
            </a:pathLst>
          </a:custGeom>
          <a:blipFill>
            <a:blip r:embed="rId23">
              <a:extLst>
                <a:ext uri="{96DAC541-7B7A-43D3-8B79-37D633B846F1}">
                  <asvg:svgBlip xmlns:asvg="http://schemas.microsoft.com/office/drawing/2016/SVG/main" r:embed="rId24"/>
                </a:ext>
              </a:extLst>
            </a:blip>
            <a:stretch>
              <a:fillRect l="-24033" t="-107723" r="-4438" b="-1529"/>
            </a:stretch>
          </a:blipFill>
        </p:spPr>
        <p:txBody>
          <a:bodyPr/>
          <a:p/>
        </p:txBody>
      </p:sp>
      <p:sp>
        <p:nvSpPr>
          <p:cNvPr name="Freeform 19" id="19"/>
          <p:cNvSpPr/>
          <p:nvPr/>
        </p:nvSpPr>
        <p:spPr>
          <a:xfrm flipH="false" flipV="false" rot="0">
            <a:off x="7985594" y="6829164"/>
            <a:ext cx="608081" cy="688158"/>
          </a:xfrm>
          <a:custGeom>
            <a:avLst/>
            <a:gdLst/>
            <a:ahLst/>
            <a:cxnLst/>
            <a:rect r="r" b="b" t="t" l="l"/>
            <a:pathLst>
              <a:path h="688158" w="608081">
                <a:moveTo>
                  <a:pt x="0" y="0"/>
                </a:moveTo>
                <a:lnTo>
                  <a:pt x="608081" y="0"/>
                </a:lnTo>
                <a:lnTo>
                  <a:pt x="608081" y="688157"/>
                </a:lnTo>
                <a:lnTo>
                  <a:pt x="0" y="688157"/>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txBody>
          <a:bodyPr/>
          <a:p/>
        </p:txBody>
      </p:sp>
      <p:sp>
        <p:nvSpPr>
          <p:cNvPr name="Freeform 20" id="20"/>
          <p:cNvSpPr/>
          <p:nvPr/>
        </p:nvSpPr>
        <p:spPr>
          <a:xfrm flipH="false" flipV="false" rot="0">
            <a:off x="8119695" y="7041925"/>
            <a:ext cx="339880" cy="262634"/>
          </a:xfrm>
          <a:custGeom>
            <a:avLst/>
            <a:gdLst/>
            <a:ahLst/>
            <a:cxnLst/>
            <a:rect r="r" b="b" t="t" l="l"/>
            <a:pathLst>
              <a:path h="262634" w="339880">
                <a:moveTo>
                  <a:pt x="0" y="0"/>
                </a:moveTo>
                <a:lnTo>
                  <a:pt x="339879" y="0"/>
                </a:lnTo>
                <a:lnTo>
                  <a:pt x="339879" y="262635"/>
                </a:lnTo>
                <a:lnTo>
                  <a:pt x="0" y="262635"/>
                </a:lnTo>
                <a:lnTo>
                  <a:pt x="0" y="0"/>
                </a:lnTo>
                <a:close/>
              </a:path>
            </a:pathLst>
          </a:custGeom>
          <a:blipFill>
            <a:blip r:embed="rId27">
              <a:extLst>
                <a:ext uri="{96DAC541-7B7A-43D3-8B79-37D633B846F1}">
                  <asvg:svgBlip xmlns:asvg="http://schemas.microsoft.com/office/drawing/2016/SVG/main" r:embed="rId28"/>
                </a:ext>
              </a:extLst>
            </a:blip>
            <a:stretch>
              <a:fillRect l="-10840" t="-27265" r="-10729" b="-30060"/>
            </a:stretch>
          </a:blipFill>
        </p:spPr>
        <p:txBody>
          <a:bodyPr/>
          <a:p/>
        </p:txBody>
      </p:sp>
      <p:sp>
        <p:nvSpPr>
          <p:cNvPr name="Freeform 21" id="21"/>
          <p:cNvSpPr/>
          <p:nvPr/>
        </p:nvSpPr>
        <p:spPr>
          <a:xfrm flipH="false" flipV="false" rot="0">
            <a:off x="1230903" y="1274050"/>
            <a:ext cx="4258893" cy="660193"/>
          </a:xfrm>
          <a:custGeom>
            <a:avLst/>
            <a:gdLst/>
            <a:ahLst/>
            <a:cxnLst/>
            <a:rect r="r" b="b" t="t" l="l"/>
            <a:pathLst>
              <a:path h="660193" w="4258893">
                <a:moveTo>
                  <a:pt x="0" y="0"/>
                </a:moveTo>
                <a:lnTo>
                  <a:pt x="4258894" y="0"/>
                </a:lnTo>
                <a:lnTo>
                  <a:pt x="4258894" y="660193"/>
                </a:lnTo>
                <a:lnTo>
                  <a:pt x="0" y="660193"/>
                </a:lnTo>
                <a:lnTo>
                  <a:pt x="0" y="0"/>
                </a:lnTo>
                <a:close/>
              </a:path>
            </a:pathLst>
          </a:custGeom>
          <a:blipFill>
            <a:blip r:embed="rId29"/>
            <a:stretch>
              <a:fillRect l="0" t="0" r="0" b="0"/>
            </a:stretch>
          </a:blipFill>
        </p:spPr>
        <p:txBody>
          <a:bodyPr/>
          <a:p/>
        </p:txBody>
      </p:sp>
      <p:sp>
        <p:nvSpPr>
          <p:cNvPr name="TextBox 22" id="22"/>
          <p:cNvSpPr txBox="true"/>
          <p:nvPr/>
        </p:nvSpPr>
        <p:spPr>
          <a:xfrm rot="0">
            <a:off x="1252633" y="2883030"/>
            <a:ext cx="10090058" cy="1367270"/>
          </a:xfrm>
          <a:prstGeom prst="rect">
            <a:avLst/>
          </a:prstGeom>
        </p:spPr>
        <p:txBody>
          <a:bodyPr anchor="t" rtlCol="false" tIns="0" lIns="0" bIns="0" rIns="0">
            <a:spAutoFit/>
          </a:bodyPr>
          <a:lstStyle/>
          <a:p>
            <a:pPr algn="l">
              <a:lnSpc>
                <a:spcPts val="10611"/>
              </a:lnSpc>
            </a:pPr>
            <a:r>
              <a:rPr lang="en-US" sz="9227" b="true">
                <a:solidFill>
                  <a:srgbClr val="17273F"/>
                </a:solidFill>
                <a:latin typeface="Garet Bold"/>
                <a:ea typeface="Garet Bold"/>
                <a:cs typeface="Garet Bold"/>
                <a:sym typeface="Garet Bold"/>
              </a:rPr>
              <a:t>Your Protection</a:t>
            </a:r>
          </a:p>
        </p:txBody>
      </p:sp>
      <p:sp>
        <p:nvSpPr>
          <p:cNvPr name="TextBox 23" id="23"/>
          <p:cNvSpPr txBox="true"/>
          <p:nvPr/>
        </p:nvSpPr>
        <p:spPr>
          <a:xfrm rot="0">
            <a:off x="1252633" y="5749632"/>
            <a:ext cx="7448418" cy="806703"/>
          </a:xfrm>
          <a:prstGeom prst="rect">
            <a:avLst/>
          </a:prstGeom>
        </p:spPr>
        <p:txBody>
          <a:bodyPr anchor="t" rtlCol="false" tIns="0" lIns="0" bIns="0" rIns="0">
            <a:spAutoFit/>
          </a:bodyPr>
          <a:lstStyle/>
          <a:p>
            <a:pPr algn="l">
              <a:lnSpc>
                <a:spcPts val="3318"/>
              </a:lnSpc>
            </a:pPr>
            <a:r>
              <a:rPr lang="en-US" sz="2370" i="true">
                <a:solidFill>
                  <a:srgbClr val="17273F"/>
                </a:solidFill>
                <a:latin typeface="Garet Italics"/>
                <a:ea typeface="Garet Italics"/>
                <a:cs typeface="Garet Italics"/>
                <a:sym typeface="Garet Italics"/>
              </a:rPr>
              <a:t>Filled CLIENT’s </a:t>
            </a:r>
          </a:p>
          <a:p>
            <a:pPr algn="l">
              <a:lnSpc>
                <a:spcPts val="3318"/>
              </a:lnSpc>
            </a:pPr>
            <a:r>
              <a:rPr lang="en-US" sz="2370" i="true">
                <a:solidFill>
                  <a:srgbClr val="17273F"/>
                </a:solidFill>
                <a:latin typeface="Garet Italics"/>
                <a:ea typeface="Garet Italics"/>
                <a:cs typeface="Garet Italics"/>
                <a:sym typeface="Garet Italics"/>
              </a:rPr>
              <a:t>Personal Protection Recommendations</a:t>
            </a:r>
          </a:p>
        </p:txBody>
      </p:sp>
      <p:sp>
        <p:nvSpPr>
          <p:cNvPr name="TextBox 24" id="24"/>
          <p:cNvSpPr txBox="true"/>
          <p:nvPr/>
        </p:nvSpPr>
        <p:spPr>
          <a:xfrm rot="0">
            <a:off x="1252633" y="4281627"/>
            <a:ext cx="8847395" cy="1367270"/>
          </a:xfrm>
          <a:prstGeom prst="rect">
            <a:avLst/>
          </a:prstGeom>
        </p:spPr>
        <p:txBody>
          <a:bodyPr anchor="t" rtlCol="false" tIns="0" lIns="0" bIns="0" rIns="0">
            <a:spAutoFit/>
          </a:bodyPr>
          <a:lstStyle/>
          <a:p>
            <a:pPr algn="l">
              <a:lnSpc>
                <a:spcPts val="10611"/>
              </a:lnSpc>
            </a:pPr>
            <a:r>
              <a:rPr lang="en-US" sz="9227" b="true">
                <a:solidFill>
                  <a:srgbClr val="A02F44"/>
                </a:solidFill>
                <a:latin typeface="Garet Bold"/>
                <a:ea typeface="Garet Bold"/>
                <a:cs typeface="Garet Bold"/>
                <a:sym typeface="Garet Bold"/>
              </a:rPr>
              <a:t>Our Priority</a:t>
            </a:r>
          </a:p>
        </p:txBody>
      </p:sp>
      <p:sp>
        <p:nvSpPr>
          <p:cNvPr name="TextBox 25" id="25"/>
          <p:cNvSpPr txBox="true"/>
          <p:nvPr/>
        </p:nvSpPr>
        <p:spPr>
          <a:xfrm rot="0">
            <a:off x="1230903" y="7166609"/>
            <a:ext cx="2676165" cy="409397"/>
          </a:xfrm>
          <a:prstGeom prst="rect">
            <a:avLst/>
          </a:prstGeom>
        </p:spPr>
        <p:txBody>
          <a:bodyPr anchor="t" rtlCol="false" tIns="0" lIns="0" bIns="0" rIns="0">
            <a:spAutoFit/>
          </a:bodyPr>
          <a:lstStyle/>
          <a:p>
            <a:pPr algn="l">
              <a:lnSpc>
                <a:spcPts val="3388"/>
              </a:lnSpc>
            </a:pPr>
            <a:r>
              <a:rPr lang="en-US" sz="2420">
                <a:solidFill>
                  <a:srgbClr val="17273F"/>
                </a:solidFill>
                <a:latin typeface="Garet"/>
                <a:ea typeface="Garet"/>
                <a:cs typeface="Garet"/>
                <a:sym typeface="Garet"/>
              </a:rPr>
              <a:t>Presented by</a:t>
            </a:r>
          </a:p>
        </p:txBody>
      </p:sp>
      <p:sp>
        <p:nvSpPr>
          <p:cNvPr name="TextBox 26" id="26"/>
          <p:cNvSpPr txBox="true"/>
          <p:nvPr/>
        </p:nvSpPr>
        <p:spPr>
          <a:xfrm rot="0">
            <a:off x="3693901" y="7166609"/>
            <a:ext cx="2857195" cy="414771"/>
          </a:xfrm>
          <a:prstGeom prst="rect">
            <a:avLst/>
          </a:prstGeom>
        </p:spPr>
        <p:txBody>
          <a:bodyPr anchor="t" rtlCol="false" tIns="0" lIns="0" bIns="0" rIns="0">
            <a:spAutoFit/>
          </a:bodyPr>
          <a:lstStyle/>
          <a:p>
            <a:pPr algn="ctr">
              <a:lnSpc>
                <a:spcPts val="3388"/>
              </a:lnSpc>
            </a:pPr>
            <a:r>
              <a:rPr lang="en-US" sz="2420" b="true">
                <a:solidFill>
                  <a:srgbClr val="FFFFFF"/>
                </a:solidFill>
                <a:latin typeface="Garet Bold"/>
                <a:ea typeface="Garet Bold"/>
                <a:cs typeface="Garet Bold"/>
                <a:sym typeface="Garet Bold"/>
              </a:rPr>
              <a:t>Filled NAME</a:t>
            </a:r>
          </a:p>
        </p:txBody>
      </p:sp>
      <p:sp>
        <p:nvSpPr>
          <p:cNvPr name="TextBox 27" id="27"/>
          <p:cNvSpPr txBox="true"/>
          <p:nvPr/>
        </p:nvSpPr>
        <p:spPr>
          <a:xfrm rot="0">
            <a:off x="2647206" y="8746325"/>
            <a:ext cx="4279449" cy="270150"/>
          </a:xfrm>
          <a:prstGeom prst="rect">
            <a:avLst/>
          </a:prstGeom>
        </p:spPr>
        <p:txBody>
          <a:bodyPr anchor="t" rtlCol="false" tIns="0" lIns="0" bIns="0" rIns="0">
            <a:spAutoFit/>
          </a:bodyPr>
          <a:lstStyle/>
          <a:p>
            <a:pPr algn="l">
              <a:lnSpc>
                <a:spcPts val="1948"/>
              </a:lnSpc>
            </a:pPr>
            <a:r>
              <a:rPr lang="en-US" sz="2213">
                <a:solidFill>
                  <a:srgbClr val="FFFFFF"/>
                </a:solidFill>
                <a:latin typeface="Garet"/>
                <a:ea typeface="Garet"/>
                <a:cs typeface="Garet"/>
                <a:sym typeface="Garet"/>
              </a:rPr>
              <a:t>www.firstmortgage.co.uk</a:t>
            </a:r>
          </a:p>
        </p:txBody>
      </p:sp>
      <p:sp>
        <p:nvSpPr>
          <p:cNvPr name="TextBox 28" id="28"/>
          <p:cNvSpPr txBox="true"/>
          <p:nvPr/>
        </p:nvSpPr>
        <p:spPr>
          <a:xfrm rot="0">
            <a:off x="2647206" y="8388631"/>
            <a:ext cx="3510956" cy="283300"/>
          </a:xfrm>
          <a:prstGeom prst="rect">
            <a:avLst/>
          </a:prstGeom>
        </p:spPr>
        <p:txBody>
          <a:bodyPr anchor="t" rtlCol="false" tIns="0" lIns="0" bIns="0" rIns="0">
            <a:spAutoFit/>
          </a:bodyPr>
          <a:lstStyle/>
          <a:p>
            <a:pPr algn="l">
              <a:lnSpc>
                <a:spcPts val="2041"/>
              </a:lnSpc>
            </a:pPr>
            <a:r>
              <a:rPr lang="en-US" sz="2319" b="true">
                <a:solidFill>
                  <a:srgbClr val="FFFFFF"/>
                </a:solidFill>
                <a:latin typeface="Garet Bold"/>
                <a:ea typeface="Garet Bold"/>
                <a:cs typeface="Garet Bold"/>
                <a:sym typeface="Garet Bold"/>
              </a:rPr>
              <a:t>Website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082387" y="-107521"/>
            <a:ext cx="11971116" cy="11971116"/>
          </a:xfrm>
          <a:custGeom>
            <a:avLst/>
            <a:gdLst/>
            <a:ahLst/>
            <a:cxnLst/>
            <a:rect r="r" b="b" t="t" l="l"/>
            <a:pathLst>
              <a:path h="11971116" w="11971116">
                <a:moveTo>
                  <a:pt x="0" y="0"/>
                </a:moveTo>
                <a:lnTo>
                  <a:pt x="11971116" y="0"/>
                </a:lnTo>
                <a:lnTo>
                  <a:pt x="11971116" y="11971116"/>
                </a:lnTo>
                <a:lnTo>
                  <a:pt x="0" y="11971116"/>
                </a:lnTo>
                <a:lnTo>
                  <a:pt x="0" y="0"/>
                </a:lnTo>
                <a:close/>
              </a:path>
            </a:pathLst>
          </a:custGeom>
          <a:blipFill>
            <a:blip r:embed="rId2">
              <a:extLst>
                <a:ext uri="{96DAC541-7B7A-43D3-8B79-37D633B846F1}">
                  <asvg:svgBlip xmlns:asvg="http://schemas.microsoft.com/office/drawing/2016/SVG/main" r:embed="rId3"/>
                </a:ext>
              </a:extLst>
            </a:blip>
            <a:stretch>
              <a:fillRect l="-14931" t="-7088" r="-24281" b="-60385"/>
            </a:stretch>
          </a:blipFill>
        </p:spPr>
        <p:txBody>
          <a:bodyPr/>
          <a:p/>
        </p:txBody>
      </p:sp>
      <p:sp>
        <p:nvSpPr>
          <p:cNvPr name="Freeform 3" id="3"/>
          <p:cNvSpPr/>
          <p:nvPr/>
        </p:nvSpPr>
        <p:spPr>
          <a:xfrm flipH="false" flipV="true" rot="0">
            <a:off x="1537385" y="-294392"/>
            <a:ext cx="2915977" cy="4722230"/>
          </a:xfrm>
          <a:custGeom>
            <a:avLst/>
            <a:gdLst/>
            <a:ahLst/>
            <a:cxnLst/>
            <a:rect r="r" b="b" t="t" l="l"/>
            <a:pathLst>
              <a:path h="4722230" w="2915977">
                <a:moveTo>
                  <a:pt x="0" y="4722230"/>
                </a:moveTo>
                <a:lnTo>
                  <a:pt x="2915977" y="4722230"/>
                </a:lnTo>
                <a:lnTo>
                  <a:pt x="2915977" y="0"/>
                </a:lnTo>
                <a:lnTo>
                  <a:pt x="0" y="0"/>
                </a:lnTo>
                <a:lnTo>
                  <a:pt x="0" y="472223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grpSp>
        <p:nvGrpSpPr>
          <p:cNvPr name="Group 4" id="4"/>
          <p:cNvGrpSpPr/>
          <p:nvPr/>
        </p:nvGrpSpPr>
        <p:grpSpPr>
          <a:xfrm rot="0">
            <a:off x="2154750" y="2290714"/>
            <a:ext cx="5438433" cy="3351347"/>
            <a:chOff x="0" y="0"/>
            <a:chExt cx="1055869" cy="650662"/>
          </a:xfrm>
        </p:grpSpPr>
        <p:sp>
          <p:nvSpPr>
            <p:cNvPr name="Freeform 5" id="5"/>
            <p:cNvSpPr/>
            <p:nvPr/>
          </p:nvSpPr>
          <p:spPr>
            <a:xfrm flipH="false" flipV="false" rot="0">
              <a:off x="0" y="0"/>
              <a:ext cx="1055869" cy="650662"/>
            </a:xfrm>
            <a:custGeom>
              <a:avLst/>
              <a:gdLst/>
              <a:ahLst/>
              <a:cxnLst/>
              <a:rect r="r" b="b" t="t" l="l"/>
              <a:pathLst>
                <a:path h="650662" w="1055869">
                  <a:moveTo>
                    <a:pt x="142356" y="0"/>
                  </a:moveTo>
                  <a:lnTo>
                    <a:pt x="913513" y="0"/>
                  </a:lnTo>
                  <a:cubicBezTo>
                    <a:pt x="951268" y="0"/>
                    <a:pt x="987477" y="14998"/>
                    <a:pt x="1014174" y="41695"/>
                  </a:cubicBezTo>
                  <a:cubicBezTo>
                    <a:pt x="1040871" y="68392"/>
                    <a:pt x="1055869" y="104601"/>
                    <a:pt x="1055869" y="142356"/>
                  </a:cubicBezTo>
                  <a:lnTo>
                    <a:pt x="1055869" y="508306"/>
                  </a:lnTo>
                  <a:cubicBezTo>
                    <a:pt x="1055869" y="546061"/>
                    <a:pt x="1040871" y="582270"/>
                    <a:pt x="1014174" y="608967"/>
                  </a:cubicBezTo>
                  <a:cubicBezTo>
                    <a:pt x="987477" y="635664"/>
                    <a:pt x="951268" y="650662"/>
                    <a:pt x="913513" y="650662"/>
                  </a:cubicBezTo>
                  <a:lnTo>
                    <a:pt x="142356" y="650662"/>
                  </a:lnTo>
                  <a:cubicBezTo>
                    <a:pt x="104601" y="650662"/>
                    <a:pt x="68392" y="635664"/>
                    <a:pt x="41695" y="608967"/>
                  </a:cubicBezTo>
                  <a:cubicBezTo>
                    <a:pt x="14998" y="582270"/>
                    <a:pt x="0" y="546061"/>
                    <a:pt x="0" y="508306"/>
                  </a:cubicBezTo>
                  <a:lnTo>
                    <a:pt x="0" y="142356"/>
                  </a:lnTo>
                  <a:cubicBezTo>
                    <a:pt x="0" y="104601"/>
                    <a:pt x="14998" y="68392"/>
                    <a:pt x="41695" y="41695"/>
                  </a:cubicBezTo>
                  <a:cubicBezTo>
                    <a:pt x="68392" y="14998"/>
                    <a:pt x="104601" y="0"/>
                    <a:pt x="142356" y="0"/>
                  </a:cubicBezTo>
                  <a:close/>
                </a:path>
              </a:pathLst>
            </a:custGeom>
            <a:blipFill>
              <a:blip r:embed="rId6"/>
              <a:stretch>
                <a:fillRect l="-40614" t="-34103" r="-4343" b="-22718"/>
              </a:stretch>
            </a:blipFill>
          </p:spPr>
        </p:sp>
      </p:grpSp>
      <p:grpSp>
        <p:nvGrpSpPr>
          <p:cNvPr name="Group 6" id="6"/>
          <p:cNvGrpSpPr/>
          <p:nvPr/>
        </p:nvGrpSpPr>
        <p:grpSpPr>
          <a:xfrm rot="0">
            <a:off x="2154750" y="5878037"/>
            <a:ext cx="5438433" cy="3351347"/>
            <a:chOff x="0" y="0"/>
            <a:chExt cx="1055869" cy="650662"/>
          </a:xfrm>
        </p:grpSpPr>
        <p:sp>
          <p:nvSpPr>
            <p:cNvPr name="Freeform 7" id="7"/>
            <p:cNvSpPr/>
            <p:nvPr/>
          </p:nvSpPr>
          <p:spPr>
            <a:xfrm flipH="false" flipV="false" rot="0">
              <a:off x="0" y="0"/>
              <a:ext cx="1055869" cy="650662"/>
            </a:xfrm>
            <a:custGeom>
              <a:avLst/>
              <a:gdLst/>
              <a:ahLst/>
              <a:cxnLst/>
              <a:rect r="r" b="b" t="t" l="l"/>
              <a:pathLst>
                <a:path h="650662" w="1055869">
                  <a:moveTo>
                    <a:pt x="142356" y="0"/>
                  </a:moveTo>
                  <a:lnTo>
                    <a:pt x="913513" y="0"/>
                  </a:lnTo>
                  <a:cubicBezTo>
                    <a:pt x="951268" y="0"/>
                    <a:pt x="987477" y="14998"/>
                    <a:pt x="1014174" y="41695"/>
                  </a:cubicBezTo>
                  <a:cubicBezTo>
                    <a:pt x="1040871" y="68392"/>
                    <a:pt x="1055869" y="104601"/>
                    <a:pt x="1055869" y="142356"/>
                  </a:cubicBezTo>
                  <a:lnTo>
                    <a:pt x="1055869" y="508306"/>
                  </a:lnTo>
                  <a:cubicBezTo>
                    <a:pt x="1055869" y="546061"/>
                    <a:pt x="1040871" y="582270"/>
                    <a:pt x="1014174" y="608967"/>
                  </a:cubicBezTo>
                  <a:cubicBezTo>
                    <a:pt x="987477" y="635664"/>
                    <a:pt x="951268" y="650662"/>
                    <a:pt x="913513" y="650662"/>
                  </a:cubicBezTo>
                  <a:lnTo>
                    <a:pt x="142356" y="650662"/>
                  </a:lnTo>
                  <a:cubicBezTo>
                    <a:pt x="104601" y="650662"/>
                    <a:pt x="68392" y="635664"/>
                    <a:pt x="41695" y="608967"/>
                  </a:cubicBezTo>
                  <a:cubicBezTo>
                    <a:pt x="14998" y="582270"/>
                    <a:pt x="0" y="546061"/>
                    <a:pt x="0" y="508306"/>
                  </a:cubicBezTo>
                  <a:lnTo>
                    <a:pt x="0" y="142356"/>
                  </a:lnTo>
                  <a:cubicBezTo>
                    <a:pt x="0" y="104601"/>
                    <a:pt x="14998" y="68392"/>
                    <a:pt x="41695" y="41695"/>
                  </a:cubicBezTo>
                  <a:cubicBezTo>
                    <a:pt x="68392" y="14998"/>
                    <a:pt x="104601" y="0"/>
                    <a:pt x="142356" y="0"/>
                  </a:cubicBezTo>
                  <a:close/>
                </a:path>
              </a:pathLst>
            </a:custGeom>
            <a:blipFill>
              <a:blip r:embed="rId7"/>
              <a:stretch>
                <a:fillRect l="0" t="-4108" r="0" b="-4108"/>
              </a:stretch>
            </a:blipFill>
          </p:spPr>
        </p:sp>
      </p:grpSp>
      <p:sp>
        <p:nvSpPr>
          <p:cNvPr name="Freeform 8" id="8"/>
          <p:cNvSpPr/>
          <p:nvPr/>
        </p:nvSpPr>
        <p:spPr>
          <a:xfrm flipH="false" flipV="false" rot="0">
            <a:off x="16258565" y="1186860"/>
            <a:ext cx="751923" cy="232302"/>
          </a:xfrm>
          <a:custGeom>
            <a:avLst/>
            <a:gdLst/>
            <a:ahLst/>
            <a:cxnLst/>
            <a:rect r="r" b="b" t="t" l="l"/>
            <a:pathLst>
              <a:path h="232302" w="751923">
                <a:moveTo>
                  <a:pt x="0" y="0"/>
                </a:moveTo>
                <a:lnTo>
                  <a:pt x="751923" y="0"/>
                </a:lnTo>
                <a:lnTo>
                  <a:pt x="751923" y="232301"/>
                </a:lnTo>
                <a:lnTo>
                  <a:pt x="0" y="232301"/>
                </a:lnTo>
                <a:lnTo>
                  <a:pt x="0" y="0"/>
                </a:lnTo>
                <a:close/>
              </a:path>
            </a:pathLst>
          </a:custGeom>
          <a:blipFill>
            <a:blip r:embed="rId8">
              <a:extLst>
                <a:ext uri="{96DAC541-7B7A-43D3-8B79-37D633B846F1}">
                  <asvg:svgBlip xmlns:asvg="http://schemas.microsoft.com/office/drawing/2016/SVG/main" r:embed="rId9"/>
                </a:ext>
              </a:extLst>
            </a:blip>
            <a:stretch>
              <a:fillRect l="-28013" t="0" r="-57816" b="0"/>
            </a:stretch>
          </a:blipFill>
        </p:spPr>
        <p:txBody>
          <a:bodyPr/>
          <a:p/>
        </p:txBody>
      </p:sp>
      <p:sp>
        <p:nvSpPr>
          <p:cNvPr name="Freeform 9" id="9"/>
          <p:cNvSpPr/>
          <p:nvPr/>
        </p:nvSpPr>
        <p:spPr>
          <a:xfrm flipH="false" flipV="false" rot="-5400000">
            <a:off x="16259682" y="1187079"/>
            <a:ext cx="749689" cy="231863"/>
          </a:xfrm>
          <a:custGeom>
            <a:avLst/>
            <a:gdLst/>
            <a:ahLst/>
            <a:cxnLst/>
            <a:rect r="r" b="b" t="t" l="l"/>
            <a:pathLst>
              <a:path h="231863" w="749689">
                <a:moveTo>
                  <a:pt x="0" y="0"/>
                </a:moveTo>
                <a:lnTo>
                  <a:pt x="749688" y="0"/>
                </a:lnTo>
                <a:lnTo>
                  <a:pt x="749688" y="231863"/>
                </a:lnTo>
                <a:lnTo>
                  <a:pt x="0" y="231863"/>
                </a:lnTo>
                <a:lnTo>
                  <a:pt x="0" y="0"/>
                </a:lnTo>
                <a:close/>
              </a:path>
            </a:pathLst>
          </a:custGeom>
          <a:blipFill>
            <a:blip r:embed="rId10">
              <a:extLst>
                <a:ext uri="{96DAC541-7B7A-43D3-8B79-37D633B846F1}">
                  <asvg:svgBlip xmlns:asvg="http://schemas.microsoft.com/office/drawing/2016/SVG/main" r:embed="rId11"/>
                </a:ext>
              </a:extLst>
            </a:blip>
            <a:stretch>
              <a:fillRect l="-24033" t="-107723" r="-4438" b="-1529"/>
            </a:stretch>
          </a:blipFill>
        </p:spPr>
        <p:txBody>
          <a:bodyPr/>
          <a:p/>
        </p:txBody>
      </p:sp>
      <p:sp>
        <p:nvSpPr>
          <p:cNvPr name="Freeform 10" id="10"/>
          <p:cNvSpPr/>
          <p:nvPr/>
        </p:nvSpPr>
        <p:spPr>
          <a:xfrm flipH="false" flipV="false" rot="0">
            <a:off x="7761258" y="5981326"/>
            <a:ext cx="527256" cy="162892"/>
          </a:xfrm>
          <a:custGeom>
            <a:avLst/>
            <a:gdLst/>
            <a:ahLst/>
            <a:cxnLst/>
            <a:rect r="r" b="b" t="t" l="l"/>
            <a:pathLst>
              <a:path h="162892" w="527256">
                <a:moveTo>
                  <a:pt x="0" y="0"/>
                </a:moveTo>
                <a:lnTo>
                  <a:pt x="527256" y="0"/>
                </a:lnTo>
                <a:lnTo>
                  <a:pt x="527256" y="162892"/>
                </a:lnTo>
                <a:lnTo>
                  <a:pt x="0" y="162892"/>
                </a:lnTo>
                <a:lnTo>
                  <a:pt x="0" y="0"/>
                </a:lnTo>
                <a:close/>
              </a:path>
            </a:pathLst>
          </a:custGeom>
          <a:blipFill>
            <a:blip r:embed="rId8">
              <a:extLst>
                <a:ext uri="{96DAC541-7B7A-43D3-8B79-37D633B846F1}">
                  <asvg:svgBlip xmlns:asvg="http://schemas.microsoft.com/office/drawing/2016/SVG/main" r:embed="rId9"/>
                </a:ext>
              </a:extLst>
            </a:blip>
            <a:stretch>
              <a:fillRect l="-28013" t="0" r="-57816" b="0"/>
            </a:stretch>
          </a:blipFill>
        </p:spPr>
        <p:txBody>
          <a:bodyPr/>
          <a:p/>
        </p:txBody>
      </p:sp>
      <p:sp>
        <p:nvSpPr>
          <p:cNvPr name="Freeform 11" id="11"/>
          <p:cNvSpPr/>
          <p:nvPr/>
        </p:nvSpPr>
        <p:spPr>
          <a:xfrm flipH="false" flipV="false" rot="-5400000">
            <a:off x="7762041" y="5981479"/>
            <a:ext cx="525689" cy="162585"/>
          </a:xfrm>
          <a:custGeom>
            <a:avLst/>
            <a:gdLst/>
            <a:ahLst/>
            <a:cxnLst/>
            <a:rect r="r" b="b" t="t" l="l"/>
            <a:pathLst>
              <a:path h="162585" w="525689">
                <a:moveTo>
                  <a:pt x="0" y="0"/>
                </a:moveTo>
                <a:lnTo>
                  <a:pt x="525689" y="0"/>
                </a:lnTo>
                <a:lnTo>
                  <a:pt x="525689" y="162585"/>
                </a:lnTo>
                <a:lnTo>
                  <a:pt x="0" y="162585"/>
                </a:lnTo>
                <a:lnTo>
                  <a:pt x="0" y="0"/>
                </a:lnTo>
                <a:close/>
              </a:path>
            </a:pathLst>
          </a:custGeom>
          <a:blipFill>
            <a:blip r:embed="rId12">
              <a:extLst>
                <a:ext uri="{96DAC541-7B7A-43D3-8B79-37D633B846F1}">
                  <asvg:svgBlip xmlns:asvg="http://schemas.microsoft.com/office/drawing/2016/SVG/main" r:embed="rId13"/>
                </a:ext>
              </a:extLst>
            </a:blip>
            <a:stretch>
              <a:fillRect l="-24033" t="-107723" r="-4438" b="-1529"/>
            </a:stretch>
          </a:blipFill>
        </p:spPr>
        <p:txBody>
          <a:bodyPr/>
          <a:p/>
        </p:txBody>
      </p:sp>
      <p:sp>
        <p:nvSpPr>
          <p:cNvPr name="Freeform 12" id="12"/>
          <p:cNvSpPr/>
          <p:nvPr/>
        </p:nvSpPr>
        <p:spPr>
          <a:xfrm flipH="false" flipV="false" rot="0">
            <a:off x="14558676" y="5981326"/>
            <a:ext cx="1699889" cy="1899317"/>
          </a:xfrm>
          <a:custGeom>
            <a:avLst/>
            <a:gdLst/>
            <a:ahLst/>
            <a:cxnLst/>
            <a:rect r="r" b="b" t="t" l="l"/>
            <a:pathLst>
              <a:path h="1899317" w="1699889">
                <a:moveTo>
                  <a:pt x="0" y="0"/>
                </a:moveTo>
                <a:lnTo>
                  <a:pt x="1699889" y="0"/>
                </a:lnTo>
                <a:lnTo>
                  <a:pt x="1699889" y="1899317"/>
                </a:lnTo>
                <a:lnTo>
                  <a:pt x="0" y="189931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txBody>
          <a:bodyPr/>
          <a:p/>
        </p:txBody>
      </p:sp>
      <p:sp>
        <p:nvSpPr>
          <p:cNvPr name="Freeform 13" id="13"/>
          <p:cNvSpPr/>
          <p:nvPr/>
        </p:nvSpPr>
        <p:spPr>
          <a:xfrm flipH="false" flipV="false" rot="0">
            <a:off x="8456589" y="5981326"/>
            <a:ext cx="6956117" cy="3304148"/>
          </a:xfrm>
          <a:custGeom>
            <a:avLst/>
            <a:gdLst/>
            <a:ahLst/>
            <a:cxnLst/>
            <a:rect r="r" b="b" t="t" l="l"/>
            <a:pathLst>
              <a:path h="3304148" w="6956117">
                <a:moveTo>
                  <a:pt x="0" y="0"/>
                </a:moveTo>
                <a:lnTo>
                  <a:pt x="6956117" y="0"/>
                </a:lnTo>
                <a:lnTo>
                  <a:pt x="6956117" y="3304148"/>
                </a:lnTo>
                <a:lnTo>
                  <a:pt x="0" y="3304148"/>
                </a:lnTo>
                <a:lnTo>
                  <a:pt x="0" y="0"/>
                </a:lnTo>
                <a:close/>
              </a:path>
            </a:pathLst>
          </a:custGeom>
          <a:blipFill>
            <a:blip r:embed="rId16">
              <a:extLst>
                <a:ext uri="{96DAC541-7B7A-43D3-8B79-37D633B846F1}">
                  <asvg:svgBlip xmlns:asvg="http://schemas.microsoft.com/office/drawing/2016/SVG/main" r:embed="rId17"/>
                </a:ext>
              </a:extLst>
            </a:blip>
            <a:stretch>
              <a:fillRect l="-8645" t="-43419" r="-48892" b="-23654"/>
            </a:stretch>
          </a:blipFill>
        </p:spPr>
        <p:txBody>
          <a:bodyPr/>
          <a:p/>
        </p:txBody>
      </p:sp>
      <p:sp>
        <p:nvSpPr>
          <p:cNvPr name="TextBox 14" id="14"/>
          <p:cNvSpPr txBox="true"/>
          <p:nvPr/>
        </p:nvSpPr>
        <p:spPr>
          <a:xfrm rot="0">
            <a:off x="8456589" y="2243215"/>
            <a:ext cx="7946621" cy="955638"/>
          </a:xfrm>
          <a:prstGeom prst="rect">
            <a:avLst/>
          </a:prstGeom>
        </p:spPr>
        <p:txBody>
          <a:bodyPr anchor="t" rtlCol="false" tIns="0" lIns="0" bIns="0" rIns="0">
            <a:spAutoFit/>
          </a:bodyPr>
          <a:lstStyle/>
          <a:p>
            <a:pPr algn="l">
              <a:lnSpc>
                <a:spcPts val="7461"/>
              </a:lnSpc>
            </a:pPr>
            <a:r>
              <a:rPr lang="en-US" sz="6488" b="true">
                <a:solidFill>
                  <a:srgbClr val="17273F"/>
                </a:solidFill>
                <a:latin typeface="Garet Bold"/>
                <a:ea typeface="Garet Bold"/>
                <a:cs typeface="Garet Bold"/>
                <a:sym typeface="Garet Bold"/>
              </a:rPr>
              <a:t>Who We Are</a:t>
            </a:r>
          </a:p>
        </p:txBody>
      </p:sp>
      <p:sp>
        <p:nvSpPr>
          <p:cNvPr name="TextBox 15" id="15"/>
          <p:cNvSpPr txBox="true"/>
          <p:nvPr/>
        </p:nvSpPr>
        <p:spPr>
          <a:xfrm rot="0">
            <a:off x="8456589" y="3419754"/>
            <a:ext cx="7526670" cy="1590675"/>
          </a:xfrm>
          <a:prstGeom prst="rect">
            <a:avLst/>
          </a:prstGeom>
        </p:spPr>
        <p:txBody>
          <a:bodyPr anchor="t" rtlCol="false" tIns="0" lIns="0" bIns="0" rIns="0">
            <a:spAutoFit/>
          </a:bodyPr>
          <a:lstStyle/>
          <a:p>
            <a:pPr algn="just">
              <a:lnSpc>
                <a:spcPts val="2100"/>
              </a:lnSpc>
            </a:pPr>
            <a:r>
              <a:rPr lang="en-US" sz="1500">
                <a:solidFill>
                  <a:srgbClr val="17273F"/>
                </a:solidFill>
                <a:latin typeface="Garet"/>
                <a:ea typeface="Garet"/>
                <a:cs typeface="Garet"/>
                <a:sym typeface="Garet"/>
              </a:rPr>
              <a:t>Lorem ipsum dolor sit amet, consectetur adipiscing elit. Morbi volutpat pulvinar vulputate. Aliquam tincidunt nibh metus, vitae fringilla est aliquet vel. Cras eget ante sed massa efficitur maximus. Vestibulum ac suscipit massa. Fusce semper, erat ac bibendum efficitur, sapien turpis ullamcorper ipsum, vulputate fringilla lacus purus sed nisi. Suspendisse blandit ultricies quam sit amet ultrices. Donec in dignissim justo.</a:t>
            </a:r>
          </a:p>
        </p:txBody>
      </p:sp>
      <p:sp>
        <p:nvSpPr>
          <p:cNvPr name="TextBox 16" id="16"/>
          <p:cNvSpPr txBox="true"/>
          <p:nvPr/>
        </p:nvSpPr>
        <p:spPr>
          <a:xfrm rot="0">
            <a:off x="8458603" y="5597367"/>
            <a:ext cx="7636357" cy="280670"/>
          </a:xfrm>
          <a:prstGeom prst="rect">
            <a:avLst/>
          </a:prstGeom>
        </p:spPr>
        <p:txBody>
          <a:bodyPr anchor="t" rtlCol="false" tIns="0" lIns="0" bIns="0" rIns="0">
            <a:spAutoFit/>
          </a:bodyPr>
          <a:lstStyle/>
          <a:p>
            <a:pPr algn="l">
              <a:lnSpc>
                <a:spcPts val="2049"/>
              </a:lnSpc>
            </a:pPr>
            <a:r>
              <a:rPr lang="en-US" sz="2049" b="true">
                <a:solidFill>
                  <a:srgbClr val="17273F"/>
                </a:solidFill>
                <a:latin typeface="Garet Bold"/>
                <a:ea typeface="Garet Bold"/>
                <a:cs typeface="Garet Bold"/>
                <a:sym typeface="Garet Bold"/>
              </a:rPr>
              <a:t>First Mortgage expertise....</a:t>
            </a:r>
          </a:p>
        </p:txBody>
      </p:sp>
      <p:sp>
        <p:nvSpPr>
          <p:cNvPr name="TextBox 17" id="17"/>
          <p:cNvSpPr txBox="true"/>
          <p:nvPr/>
        </p:nvSpPr>
        <p:spPr>
          <a:xfrm rot="0">
            <a:off x="9149835" y="6556777"/>
            <a:ext cx="5569624" cy="2124670"/>
          </a:xfrm>
          <a:prstGeom prst="rect">
            <a:avLst/>
          </a:prstGeom>
        </p:spPr>
        <p:txBody>
          <a:bodyPr anchor="t" rtlCol="false" tIns="0" lIns="0" bIns="0" rIns="0">
            <a:spAutoFit/>
          </a:bodyPr>
          <a:lstStyle/>
          <a:p>
            <a:pPr algn="just">
              <a:lnSpc>
                <a:spcPts val="2100"/>
              </a:lnSpc>
            </a:pPr>
            <a:r>
              <a:rPr lang="en-US" sz="1500">
                <a:solidFill>
                  <a:srgbClr val="FFFFFF"/>
                </a:solidFill>
                <a:latin typeface="Garet"/>
                <a:ea typeface="Garet"/>
                <a:cs typeface="Garet"/>
                <a:sym typeface="Garet"/>
              </a:rPr>
              <a:t>Lorem ipsum dolor sit amet, consectetur adipiscing elit. Morbi volutpat pulvinar vulputate. Aliquam tincidunt nibh metus, vitae fringilla est aliquet vel. Cras eget ante sed massa efficitur maximus. Vestibulum ac suscipit massa. Fusce semper, erat ac bibendum efficitur, sapien turpis ullamcorper ipsum, vulputate fringilla lacus purus sed nisi. Suspendisse blandit ultricies quam sit amet ultrices. Donec in dignissim justo.</a:t>
            </a:r>
          </a:p>
        </p:txBody>
      </p:sp>
      <p:sp>
        <p:nvSpPr>
          <p:cNvPr name="Freeform 18" id="18"/>
          <p:cNvSpPr/>
          <p:nvPr/>
        </p:nvSpPr>
        <p:spPr>
          <a:xfrm flipH="false" flipV="false" rot="0">
            <a:off x="16518594" y="8066738"/>
            <a:ext cx="662442" cy="749678"/>
          </a:xfrm>
          <a:custGeom>
            <a:avLst/>
            <a:gdLst/>
            <a:ahLst/>
            <a:cxnLst/>
            <a:rect r="r" b="b" t="t" l="l"/>
            <a:pathLst>
              <a:path h="749678" w="662442">
                <a:moveTo>
                  <a:pt x="0" y="0"/>
                </a:moveTo>
                <a:lnTo>
                  <a:pt x="662443" y="0"/>
                </a:lnTo>
                <a:lnTo>
                  <a:pt x="662443" y="749678"/>
                </a:lnTo>
                <a:lnTo>
                  <a:pt x="0" y="74967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txBody>
          <a:bodyPr/>
          <a:p/>
        </p:txBody>
      </p:sp>
      <p:sp>
        <p:nvSpPr>
          <p:cNvPr name="Freeform 19" id="19"/>
          <p:cNvSpPr/>
          <p:nvPr/>
        </p:nvSpPr>
        <p:spPr>
          <a:xfrm flipH="false" flipV="false" rot="0">
            <a:off x="16664683" y="8298520"/>
            <a:ext cx="370265" cy="286114"/>
          </a:xfrm>
          <a:custGeom>
            <a:avLst/>
            <a:gdLst/>
            <a:ahLst/>
            <a:cxnLst/>
            <a:rect r="r" b="b" t="t" l="l"/>
            <a:pathLst>
              <a:path h="286114" w="370265">
                <a:moveTo>
                  <a:pt x="0" y="0"/>
                </a:moveTo>
                <a:lnTo>
                  <a:pt x="370265" y="0"/>
                </a:lnTo>
                <a:lnTo>
                  <a:pt x="370265" y="286114"/>
                </a:lnTo>
                <a:lnTo>
                  <a:pt x="0" y="286114"/>
                </a:lnTo>
                <a:lnTo>
                  <a:pt x="0" y="0"/>
                </a:lnTo>
                <a:close/>
              </a:path>
            </a:pathLst>
          </a:custGeom>
          <a:blipFill>
            <a:blip r:embed="rId20">
              <a:extLst>
                <a:ext uri="{96DAC541-7B7A-43D3-8B79-37D633B846F1}">
                  <asvg:svgBlip xmlns:asvg="http://schemas.microsoft.com/office/drawing/2016/SVG/main" r:embed="rId21"/>
                </a:ext>
              </a:extLst>
            </a:blip>
            <a:stretch>
              <a:fillRect l="-10840" t="-27265" r="-10729" b="-30060"/>
            </a:stretch>
          </a:blipFill>
        </p:spPr>
        <p:txBody>
          <a:bodyPr/>
          <a:p/>
        </p:txBody>
      </p:sp>
      <p:sp>
        <p:nvSpPr>
          <p:cNvPr name="Freeform 20" id="20"/>
          <p:cNvSpPr/>
          <p:nvPr/>
        </p:nvSpPr>
        <p:spPr>
          <a:xfrm flipH="false" flipV="false" rot="0">
            <a:off x="4701906" y="972914"/>
            <a:ext cx="4258893" cy="660193"/>
          </a:xfrm>
          <a:custGeom>
            <a:avLst/>
            <a:gdLst/>
            <a:ahLst/>
            <a:cxnLst/>
            <a:rect r="r" b="b" t="t" l="l"/>
            <a:pathLst>
              <a:path h="660193" w="4258893">
                <a:moveTo>
                  <a:pt x="0" y="0"/>
                </a:moveTo>
                <a:lnTo>
                  <a:pt x="4258893" y="0"/>
                </a:lnTo>
                <a:lnTo>
                  <a:pt x="4258893" y="660193"/>
                </a:lnTo>
                <a:lnTo>
                  <a:pt x="0" y="660193"/>
                </a:lnTo>
                <a:lnTo>
                  <a:pt x="0" y="0"/>
                </a:lnTo>
                <a:close/>
              </a:path>
            </a:pathLst>
          </a:custGeom>
          <a:blipFill>
            <a:blip r:embed="rId22"/>
            <a:stretch>
              <a:fillRect l="0" t="0" r="0" b="0"/>
            </a:stretch>
          </a:blipFill>
        </p:spPr>
        <p:txBody>
          <a:body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21630" y="6205540"/>
            <a:ext cx="15035309" cy="4983798"/>
          </a:xfrm>
          <a:custGeom>
            <a:avLst/>
            <a:gdLst/>
            <a:ahLst/>
            <a:cxnLst/>
            <a:rect r="r" b="b" t="t" l="l"/>
            <a:pathLst>
              <a:path h="4983798" w="15035309">
                <a:moveTo>
                  <a:pt x="0" y="0"/>
                </a:moveTo>
                <a:lnTo>
                  <a:pt x="15035309" y="0"/>
                </a:lnTo>
                <a:lnTo>
                  <a:pt x="15035309" y="4983797"/>
                </a:lnTo>
                <a:lnTo>
                  <a:pt x="0" y="4983797"/>
                </a:lnTo>
                <a:lnTo>
                  <a:pt x="0" y="0"/>
                </a:lnTo>
                <a:close/>
              </a:path>
            </a:pathLst>
          </a:custGeom>
          <a:blipFill>
            <a:blip r:embed="rId2">
              <a:extLst>
                <a:ext uri="{96DAC541-7B7A-43D3-8B79-37D633B846F1}">
                  <asvg:svgBlip xmlns:asvg="http://schemas.microsoft.com/office/drawing/2016/SVG/main" r:embed="rId3"/>
                </a:ext>
              </a:extLst>
            </a:blip>
            <a:stretch>
              <a:fillRect l="0" t="0" r="-82881" b="0"/>
            </a:stretch>
          </a:blipFill>
        </p:spPr>
        <p:txBody>
          <a:bodyPr/>
          <a:p/>
        </p:txBody>
      </p:sp>
      <p:grpSp>
        <p:nvGrpSpPr>
          <p:cNvPr name="Group 3" id="3"/>
          <p:cNvGrpSpPr/>
          <p:nvPr/>
        </p:nvGrpSpPr>
        <p:grpSpPr>
          <a:xfrm rot="0">
            <a:off x="11391352" y="1885249"/>
            <a:ext cx="5438433" cy="3351347"/>
            <a:chOff x="0" y="0"/>
            <a:chExt cx="1055869" cy="650662"/>
          </a:xfrm>
        </p:grpSpPr>
        <p:sp>
          <p:nvSpPr>
            <p:cNvPr name="Freeform 4" id="4"/>
            <p:cNvSpPr/>
            <p:nvPr/>
          </p:nvSpPr>
          <p:spPr>
            <a:xfrm flipH="false" flipV="false" rot="0">
              <a:off x="0" y="0"/>
              <a:ext cx="1055869" cy="650662"/>
            </a:xfrm>
            <a:custGeom>
              <a:avLst/>
              <a:gdLst/>
              <a:ahLst/>
              <a:cxnLst/>
              <a:rect r="r" b="b" t="t" l="l"/>
              <a:pathLst>
                <a:path h="650662" w="1055869">
                  <a:moveTo>
                    <a:pt x="142356" y="0"/>
                  </a:moveTo>
                  <a:lnTo>
                    <a:pt x="913513" y="0"/>
                  </a:lnTo>
                  <a:cubicBezTo>
                    <a:pt x="951268" y="0"/>
                    <a:pt x="987477" y="14998"/>
                    <a:pt x="1014174" y="41695"/>
                  </a:cubicBezTo>
                  <a:cubicBezTo>
                    <a:pt x="1040871" y="68392"/>
                    <a:pt x="1055869" y="104601"/>
                    <a:pt x="1055869" y="142356"/>
                  </a:cubicBezTo>
                  <a:lnTo>
                    <a:pt x="1055869" y="508306"/>
                  </a:lnTo>
                  <a:cubicBezTo>
                    <a:pt x="1055869" y="546061"/>
                    <a:pt x="1040871" y="582270"/>
                    <a:pt x="1014174" y="608967"/>
                  </a:cubicBezTo>
                  <a:cubicBezTo>
                    <a:pt x="987477" y="635664"/>
                    <a:pt x="951268" y="650662"/>
                    <a:pt x="913513" y="650662"/>
                  </a:cubicBezTo>
                  <a:lnTo>
                    <a:pt x="142356" y="650662"/>
                  </a:lnTo>
                  <a:cubicBezTo>
                    <a:pt x="104601" y="650662"/>
                    <a:pt x="68392" y="635664"/>
                    <a:pt x="41695" y="608967"/>
                  </a:cubicBezTo>
                  <a:cubicBezTo>
                    <a:pt x="14998" y="582270"/>
                    <a:pt x="0" y="546061"/>
                    <a:pt x="0" y="508306"/>
                  </a:cubicBezTo>
                  <a:lnTo>
                    <a:pt x="0" y="142356"/>
                  </a:lnTo>
                  <a:cubicBezTo>
                    <a:pt x="0" y="104601"/>
                    <a:pt x="14998" y="68392"/>
                    <a:pt x="41695" y="41695"/>
                  </a:cubicBezTo>
                  <a:cubicBezTo>
                    <a:pt x="68392" y="14998"/>
                    <a:pt x="104601" y="0"/>
                    <a:pt x="142356" y="0"/>
                  </a:cubicBezTo>
                  <a:close/>
                </a:path>
              </a:pathLst>
            </a:custGeom>
            <a:blipFill>
              <a:blip r:embed="rId4"/>
              <a:stretch>
                <a:fillRect l="0" t="-4768" r="0" b="-4768"/>
              </a:stretch>
            </a:blipFill>
          </p:spPr>
        </p:sp>
      </p:grpSp>
      <p:sp>
        <p:nvSpPr>
          <p:cNvPr name="Freeform 5" id="5"/>
          <p:cNvSpPr/>
          <p:nvPr/>
        </p:nvSpPr>
        <p:spPr>
          <a:xfrm flipH="false" flipV="false" rot="0">
            <a:off x="6304353" y="831310"/>
            <a:ext cx="1699889" cy="1899317"/>
          </a:xfrm>
          <a:custGeom>
            <a:avLst/>
            <a:gdLst/>
            <a:ahLst/>
            <a:cxnLst/>
            <a:rect r="r" b="b" t="t" l="l"/>
            <a:pathLst>
              <a:path h="1899317" w="1699889">
                <a:moveTo>
                  <a:pt x="0" y="0"/>
                </a:moveTo>
                <a:lnTo>
                  <a:pt x="1699889" y="0"/>
                </a:lnTo>
                <a:lnTo>
                  <a:pt x="1699889" y="1899317"/>
                </a:lnTo>
                <a:lnTo>
                  <a:pt x="0" y="18993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txBody>
          <a:bodyPr/>
          <a:p/>
        </p:txBody>
      </p:sp>
      <p:sp>
        <p:nvSpPr>
          <p:cNvPr name="Freeform 6" id="6"/>
          <p:cNvSpPr/>
          <p:nvPr/>
        </p:nvSpPr>
        <p:spPr>
          <a:xfrm flipH="false" flipV="true" rot="0">
            <a:off x="7154297" y="-736864"/>
            <a:ext cx="2915977" cy="4722230"/>
          </a:xfrm>
          <a:custGeom>
            <a:avLst/>
            <a:gdLst/>
            <a:ahLst/>
            <a:cxnLst/>
            <a:rect r="r" b="b" t="t" l="l"/>
            <a:pathLst>
              <a:path h="4722230" w="2915977">
                <a:moveTo>
                  <a:pt x="0" y="4722230"/>
                </a:moveTo>
                <a:lnTo>
                  <a:pt x="2915977" y="4722230"/>
                </a:lnTo>
                <a:lnTo>
                  <a:pt x="2915977" y="0"/>
                </a:lnTo>
                <a:lnTo>
                  <a:pt x="0" y="0"/>
                </a:lnTo>
                <a:lnTo>
                  <a:pt x="0" y="472223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Freeform 7" id="7"/>
          <p:cNvSpPr/>
          <p:nvPr/>
        </p:nvSpPr>
        <p:spPr>
          <a:xfrm flipH="false" flipV="false" rot="0">
            <a:off x="7372181" y="1243779"/>
            <a:ext cx="4634285" cy="4634285"/>
          </a:xfrm>
          <a:custGeom>
            <a:avLst/>
            <a:gdLst/>
            <a:ahLst/>
            <a:cxnLst/>
            <a:rect r="r" b="b" t="t" l="l"/>
            <a:pathLst>
              <a:path h="4634285" w="4634285">
                <a:moveTo>
                  <a:pt x="0" y="0"/>
                </a:moveTo>
                <a:lnTo>
                  <a:pt x="4634285" y="0"/>
                </a:lnTo>
                <a:lnTo>
                  <a:pt x="4634285" y="4634286"/>
                </a:lnTo>
                <a:lnTo>
                  <a:pt x="0" y="4634286"/>
                </a:lnTo>
                <a:lnTo>
                  <a:pt x="0" y="0"/>
                </a:lnTo>
                <a:close/>
              </a:path>
            </a:pathLst>
          </a:custGeom>
          <a:blipFill>
            <a:blip r:embed="rId9">
              <a:extLst>
                <a:ext uri="{96DAC541-7B7A-43D3-8B79-37D633B846F1}">
                  <asvg:svgBlip xmlns:asvg="http://schemas.microsoft.com/office/drawing/2016/SVG/main" r:embed="rId10"/>
                </a:ext>
              </a:extLst>
            </a:blip>
            <a:stretch>
              <a:fillRect l="-42588" t="-569" r="-41954" b="-189479"/>
            </a:stretch>
          </a:blipFill>
        </p:spPr>
        <p:txBody>
          <a:bodyPr/>
          <a:p/>
        </p:txBody>
      </p:sp>
      <p:sp>
        <p:nvSpPr>
          <p:cNvPr name="Freeform 8" id="8"/>
          <p:cNvSpPr/>
          <p:nvPr/>
        </p:nvSpPr>
        <p:spPr>
          <a:xfrm flipH="false" flipV="false" rot="0">
            <a:off x="2962699" y="5687429"/>
            <a:ext cx="2597673" cy="579561"/>
          </a:xfrm>
          <a:custGeom>
            <a:avLst/>
            <a:gdLst/>
            <a:ahLst/>
            <a:cxnLst/>
            <a:rect r="r" b="b" t="t" l="l"/>
            <a:pathLst>
              <a:path h="579561" w="2597673">
                <a:moveTo>
                  <a:pt x="0" y="0"/>
                </a:moveTo>
                <a:lnTo>
                  <a:pt x="2597673" y="0"/>
                </a:lnTo>
                <a:lnTo>
                  <a:pt x="2597673" y="579562"/>
                </a:lnTo>
                <a:lnTo>
                  <a:pt x="0" y="579562"/>
                </a:lnTo>
                <a:lnTo>
                  <a:pt x="0" y="0"/>
                </a:lnTo>
                <a:close/>
              </a:path>
            </a:pathLst>
          </a:custGeom>
          <a:blipFill>
            <a:blip r:embed="rId11">
              <a:extLst>
                <a:ext uri="{96DAC541-7B7A-43D3-8B79-37D633B846F1}">
                  <asvg:svgBlip xmlns:asvg="http://schemas.microsoft.com/office/drawing/2016/SVG/main" r:embed="rId12"/>
                </a:ext>
              </a:extLst>
            </a:blip>
            <a:stretch>
              <a:fillRect l="0" t="-125787" r="0" b="0"/>
            </a:stretch>
          </a:blipFill>
        </p:spPr>
        <p:txBody>
          <a:bodyPr/>
          <a:p/>
        </p:txBody>
      </p:sp>
      <p:sp>
        <p:nvSpPr>
          <p:cNvPr name="Freeform 9" id="9"/>
          <p:cNvSpPr/>
          <p:nvPr/>
        </p:nvSpPr>
        <p:spPr>
          <a:xfrm flipH="false" flipV="false" rot="0">
            <a:off x="3494695" y="5687429"/>
            <a:ext cx="2597673" cy="579561"/>
          </a:xfrm>
          <a:custGeom>
            <a:avLst/>
            <a:gdLst/>
            <a:ahLst/>
            <a:cxnLst/>
            <a:rect r="r" b="b" t="t" l="l"/>
            <a:pathLst>
              <a:path h="579561" w="2597673">
                <a:moveTo>
                  <a:pt x="0" y="0"/>
                </a:moveTo>
                <a:lnTo>
                  <a:pt x="2597673" y="0"/>
                </a:lnTo>
                <a:lnTo>
                  <a:pt x="2597673" y="579562"/>
                </a:lnTo>
                <a:lnTo>
                  <a:pt x="0" y="579562"/>
                </a:lnTo>
                <a:lnTo>
                  <a:pt x="0" y="0"/>
                </a:lnTo>
                <a:close/>
              </a:path>
            </a:pathLst>
          </a:custGeom>
          <a:blipFill>
            <a:blip r:embed="rId11">
              <a:extLst>
                <a:ext uri="{96DAC541-7B7A-43D3-8B79-37D633B846F1}">
                  <asvg:svgBlip xmlns:asvg="http://schemas.microsoft.com/office/drawing/2016/SVG/main" r:embed="rId12"/>
                </a:ext>
              </a:extLst>
            </a:blip>
            <a:stretch>
              <a:fillRect l="0" t="-125787" r="0" b="0"/>
            </a:stretch>
          </a:blipFill>
        </p:spPr>
        <p:txBody>
          <a:bodyPr/>
          <a:p/>
        </p:txBody>
      </p:sp>
      <p:grpSp>
        <p:nvGrpSpPr>
          <p:cNvPr name="Group 10" id="10"/>
          <p:cNvGrpSpPr/>
          <p:nvPr/>
        </p:nvGrpSpPr>
        <p:grpSpPr>
          <a:xfrm rot="0">
            <a:off x="7661031" y="1532629"/>
            <a:ext cx="4056585" cy="405658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l="-24976" t="0" r="-24976" b="0"/>
              </a:stretch>
            </a:blipFill>
          </p:spPr>
        </p:sp>
      </p:grpSp>
      <p:sp>
        <p:nvSpPr>
          <p:cNvPr name="TextBox 12" id="12"/>
          <p:cNvSpPr txBox="true"/>
          <p:nvPr/>
        </p:nvSpPr>
        <p:spPr>
          <a:xfrm rot="0">
            <a:off x="1252633" y="2627873"/>
            <a:ext cx="5503665" cy="2856226"/>
          </a:xfrm>
          <a:prstGeom prst="rect">
            <a:avLst/>
          </a:prstGeom>
        </p:spPr>
        <p:txBody>
          <a:bodyPr anchor="t" rtlCol="false" tIns="0" lIns="0" bIns="0" rIns="0">
            <a:spAutoFit/>
          </a:bodyPr>
          <a:lstStyle/>
          <a:p>
            <a:pPr algn="l">
              <a:lnSpc>
                <a:spcPts val="7468"/>
              </a:lnSpc>
            </a:pPr>
            <a:r>
              <a:rPr lang="en-US" sz="6494" b="true">
                <a:solidFill>
                  <a:srgbClr val="17273F"/>
                </a:solidFill>
                <a:latin typeface="Garet Bold"/>
                <a:ea typeface="Garet Bold"/>
                <a:cs typeface="Garet Bold"/>
                <a:sym typeface="Garet Bold"/>
              </a:rPr>
              <a:t>Why</a:t>
            </a:r>
          </a:p>
          <a:p>
            <a:pPr algn="l">
              <a:lnSpc>
                <a:spcPts val="7468"/>
              </a:lnSpc>
            </a:pPr>
            <a:r>
              <a:rPr lang="en-US" sz="6494" b="true">
                <a:solidFill>
                  <a:srgbClr val="17273F"/>
                </a:solidFill>
                <a:latin typeface="Garet Bold"/>
                <a:ea typeface="Garet Bold"/>
                <a:cs typeface="Garet Bold"/>
                <a:sym typeface="Garet Bold"/>
              </a:rPr>
              <a:t>Insurance</a:t>
            </a:r>
          </a:p>
          <a:p>
            <a:pPr algn="l">
              <a:lnSpc>
                <a:spcPts val="7468"/>
              </a:lnSpc>
            </a:pPr>
            <a:r>
              <a:rPr lang="en-US" sz="6494" b="true">
                <a:solidFill>
                  <a:srgbClr val="17273F"/>
                </a:solidFill>
                <a:latin typeface="Garet Bold"/>
                <a:ea typeface="Garet Bold"/>
                <a:cs typeface="Garet Bold"/>
                <a:sym typeface="Garet Bold"/>
              </a:rPr>
              <a:t>Matters</a:t>
            </a:r>
          </a:p>
        </p:txBody>
      </p:sp>
      <p:sp>
        <p:nvSpPr>
          <p:cNvPr name="Freeform 13" id="13"/>
          <p:cNvSpPr/>
          <p:nvPr/>
        </p:nvSpPr>
        <p:spPr>
          <a:xfrm flipH="false" flipV="false" rot="0">
            <a:off x="16452258" y="954977"/>
            <a:ext cx="755052" cy="854483"/>
          </a:xfrm>
          <a:custGeom>
            <a:avLst/>
            <a:gdLst/>
            <a:ahLst/>
            <a:cxnLst/>
            <a:rect r="r" b="b" t="t" l="l"/>
            <a:pathLst>
              <a:path h="854483" w="755052">
                <a:moveTo>
                  <a:pt x="0" y="0"/>
                </a:moveTo>
                <a:lnTo>
                  <a:pt x="755053" y="0"/>
                </a:lnTo>
                <a:lnTo>
                  <a:pt x="755053" y="854483"/>
                </a:lnTo>
                <a:lnTo>
                  <a:pt x="0" y="85448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txBody>
          <a:bodyPr/>
          <a:p/>
        </p:txBody>
      </p:sp>
      <p:sp>
        <p:nvSpPr>
          <p:cNvPr name="Freeform 14" id="14"/>
          <p:cNvSpPr/>
          <p:nvPr/>
        </p:nvSpPr>
        <p:spPr>
          <a:xfrm flipH="false" flipV="false" rot="0">
            <a:off x="16618770" y="1219162"/>
            <a:ext cx="422028" cy="326112"/>
          </a:xfrm>
          <a:custGeom>
            <a:avLst/>
            <a:gdLst/>
            <a:ahLst/>
            <a:cxnLst/>
            <a:rect r="r" b="b" t="t" l="l"/>
            <a:pathLst>
              <a:path h="326112" w="422028">
                <a:moveTo>
                  <a:pt x="0" y="0"/>
                </a:moveTo>
                <a:lnTo>
                  <a:pt x="422028" y="0"/>
                </a:lnTo>
                <a:lnTo>
                  <a:pt x="422028" y="326112"/>
                </a:lnTo>
                <a:lnTo>
                  <a:pt x="0" y="326112"/>
                </a:lnTo>
                <a:lnTo>
                  <a:pt x="0" y="0"/>
                </a:lnTo>
                <a:close/>
              </a:path>
            </a:pathLst>
          </a:custGeom>
          <a:blipFill>
            <a:blip r:embed="rId16">
              <a:extLst>
                <a:ext uri="{96DAC541-7B7A-43D3-8B79-37D633B846F1}">
                  <asvg:svgBlip xmlns:asvg="http://schemas.microsoft.com/office/drawing/2016/SVG/main" r:embed="rId17"/>
                </a:ext>
              </a:extLst>
            </a:blip>
            <a:stretch>
              <a:fillRect l="-10840" t="-27265" r="-10729" b="-30060"/>
            </a:stretch>
          </a:blipFill>
        </p:spPr>
        <p:txBody>
          <a:bodyPr/>
          <a:p/>
        </p:txBody>
      </p:sp>
      <p:sp>
        <p:nvSpPr>
          <p:cNvPr name="Freeform 15" id="15"/>
          <p:cNvSpPr/>
          <p:nvPr/>
        </p:nvSpPr>
        <p:spPr>
          <a:xfrm flipH="false" flipV="false" rot="0">
            <a:off x="6360899" y="4591511"/>
            <a:ext cx="603682" cy="186504"/>
          </a:xfrm>
          <a:custGeom>
            <a:avLst/>
            <a:gdLst/>
            <a:ahLst/>
            <a:cxnLst/>
            <a:rect r="r" b="b" t="t" l="l"/>
            <a:pathLst>
              <a:path h="186504" w="603682">
                <a:moveTo>
                  <a:pt x="0" y="0"/>
                </a:moveTo>
                <a:lnTo>
                  <a:pt x="603682" y="0"/>
                </a:lnTo>
                <a:lnTo>
                  <a:pt x="603682" y="186504"/>
                </a:lnTo>
                <a:lnTo>
                  <a:pt x="0" y="186504"/>
                </a:lnTo>
                <a:lnTo>
                  <a:pt x="0" y="0"/>
                </a:lnTo>
                <a:close/>
              </a:path>
            </a:pathLst>
          </a:custGeom>
          <a:blipFill>
            <a:blip r:embed="rId18">
              <a:extLst>
                <a:ext uri="{96DAC541-7B7A-43D3-8B79-37D633B846F1}">
                  <asvg:svgBlip xmlns:asvg="http://schemas.microsoft.com/office/drawing/2016/SVG/main" r:embed="rId19"/>
                </a:ext>
              </a:extLst>
            </a:blip>
            <a:stretch>
              <a:fillRect l="-28013" t="0" r="-57816" b="0"/>
            </a:stretch>
          </a:blipFill>
        </p:spPr>
        <p:txBody>
          <a:bodyPr/>
          <a:p/>
        </p:txBody>
      </p:sp>
      <p:sp>
        <p:nvSpPr>
          <p:cNvPr name="Freeform 16" id="16"/>
          <p:cNvSpPr/>
          <p:nvPr/>
        </p:nvSpPr>
        <p:spPr>
          <a:xfrm flipH="false" flipV="false" rot="-5400000">
            <a:off x="6361796" y="4591687"/>
            <a:ext cx="601888" cy="186152"/>
          </a:xfrm>
          <a:custGeom>
            <a:avLst/>
            <a:gdLst/>
            <a:ahLst/>
            <a:cxnLst/>
            <a:rect r="r" b="b" t="t" l="l"/>
            <a:pathLst>
              <a:path h="186152" w="601888">
                <a:moveTo>
                  <a:pt x="0" y="0"/>
                </a:moveTo>
                <a:lnTo>
                  <a:pt x="601888" y="0"/>
                </a:lnTo>
                <a:lnTo>
                  <a:pt x="601888" y="186152"/>
                </a:lnTo>
                <a:lnTo>
                  <a:pt x="0" y="186152"/>
                </a:lnTo>
                <a:lnTo>
                  <a:pt x="0" y="0"/>
                </a:lnTo>
                <a:close/>
              </a:path>
            </a:pathLst>
          </a:custGeom>
          <a:blipFill>
            <a:blip r:embed="rId11">
              <a:extLst>
                <a:ext uri="{96DAC541-7B7A-43D3-8B79-37D633B846F1}">
                  <asvg:svgBlip xmlns:asvg="http://schemas.microsoft.com/office/drawing/2016/SVG/main" r:embed="rId12"/>
                </a:ext>
              </a:extLst>
            </a:blip>
            <a:stretch>
              <a:fillRect l="-24033" t="-107723" r="-4438" b="-1529"/>
            </a:stretch>
          </a:blipFill>
        </p:spPr>
        <p:txBody>
          <a:bodyPr/>
          <a:p/>
        </p:txBody>
      </p:sp>
      <p:sp>
        <p:nvSpPr>
          <p:cNvPr name="Freeform 17" id="17"/>
          <p:cNvSpPr/>
          <p:nvPr/>
        </p:nvSpPr>
        <p:spPr>
          <a:xfrm flipH="false" flipV="false" rot="0">
            <a:off x="8288491" y="6266991"/>
            <a:ext cx="545362" cy="202939"/>
          </a:xfrm>
          <a:custGeom>
            <a:avLst/>
            <a:gdLst/>
            <a:ahLst/>
            <a:cxnLst/>
            <a:rect r="r" b="b" t="t" l="l"/>
            <a:pathLst>
              <a:path h="202939" w="545362">
                <a:moveTo>
                  <a:pt x="0" y="0"/>
                </a:moveTo>
                <a:lnTo>
                  <a:pt x="545362" y="0"/>
                </a:lnTo>
                <a:lnTo>
                  <a:pt x="545362" y="202938"/>
                </a:lnTo>
                <a:lnTo>
                  <a:pt x="0" y="202938"/>
                </a:lnTo>
                <a:lnTo>
                  <a:pt x="0" y="0"/>
                </a:lnTo>
                <a:close/>
              </a:path>
            </a:pathLst>
          </a:custGeom>
          <a:blipFill>
            <a:blip r:embed="rId20">
              <a:extLst>
                <a:ext uri="{96DAC541-7B7A-43D3-8B79-37D633B846F1}">
                  <asvg:svgBlip xmlns:asvg="http://schemas.microsoft.com/office/drawing/2016/SVG/main" r:embed="rId21"/>
                </a:ext>
              </a:extLst>
            </a:blip>
            <a:stretch>
              <a:fillRect l="-157485" t="-205270" r="-142070" b="-176568"/>
            </a:stretch>
          </a:blipFill>
        </p:spPr>
        <p:txBody>
          <a:bodyPr/>
          <a:p/>
        </p:txBody>
      </p:sp>
      <p:sp>
        <p:nvSpPr>
          <p:cNvPr name="Freeform 18" id="18"/>
          <p:cNvSpPr/>
          <p:nvPr/>
        </p:nvSpPr>
        <p:spPr>
          <a:xfrm flipH="false" flipV="false" rot="0">
            <a:off x="8467615" y="6085451"/>
            <a:ext cx="187115" cy="566018"/>
          </a:xfrm>
          <a:custGeom>
            <a:avLst/>
            <a:gdLst/>
            <a:ahLst/>
            <a:cxnLst/>
            <a:rect r="r" b="b" t="t" l="l"/>
            <a:pathLst>
              <a:path h="566018" w="187115">
                <a:moveTo>
                  <a:pt x="0" y="0"/>
                </a:moveTo>
                <a:lnTo>
                  <a:pt x="187114" y="0"/>
                </a:lnTo>
                <a:lnTo>
                  <a:pt x="187114" y="566018"/>
                </a:lnTo>
                <a:lnTo>
                  <a:pt x="0" y="566018"/>
                </a:lnTo>
                <a:lnTo>
                  <a:pt x="0" y="0"/>
                </a:lnTo>
                <a:close/>
              </a:path>
            </a:pathLst>
          </a:custGeom>
          <a:blipFill>
            <a:blip r:embed="rId22">
              <a:extLst>
                <a:ext uri="{96DAC541-7B7A-43D3-8B79-37D633B846F1}">
                  <asvg:svgBlip xmlns:asvg="http://schemas.microsoft.com/office/drawing/2016/SVG/main" r:embed="rId23"/>
                </a:ext>
              </a:extLst>
            </a:blip>
            <a:stretch>
              <a:fillRect l="-51038" t="-20505" r="-249216" b="-11810"/>
            </a:stretch>
          </a:blipFill>
        </p:spPr>
        <p:txBody>
          <a:bodyPr/>
          <a:p/>
        </p:txBody>
      </p:sp>
      <p:sp>
        <p:nvSpPr>
          <p:cNvPr name="Freeform 19" id="19"/>
          <p:cNvSpPr/>
          <p:nvPr/>
        </p:nvSpPr>
        <p:spPr>
          <a:xfrm flipH="false" flipV="false" rot="0">
            <a:off x="1170089" y="1272354"/>
            <a:ext cx="4258893" cy="660193"/>
          </a:xfrm>
          <a:custGeom>
            <a:avLst/>
            <a:gdLst/>
            <a:ahLst/>
            <a:cxnLst/>
            <a:rect r="r" b="b" t="t" l="l"/>
            <a:pathLst>
              <a:path h="660193" w="4258893">
                <a:moveTo>
                  <a:pt x="0" y="0"/>
                </a:moveTo>
                <a:lnTo>
                  <a:pt x="4258893" y="0"/>
                </a:lnTo>
                <a:lnTo>
                  <a:pt x="4258893" y="660194"/>
                </a:lnTo>
                <a:lnTo>
                  <a:pt x="0" y="660194"/>
                </a:lnTo>
                <a:lnTo>
                  <a:pt x="0" y="0"/>
                </a:lnTo>
                <a:close/>
              </a:path>
            </a:pathLst>
          </a:custGeom>
          <a:blipFill>
            <a:blip r:embed="rId24"/>
            <a:stretch>
              <a:fillRect l="0" t="0" r="0" b="0"/>
            </a:stretch>
          </a:blipFill>
        </p:spPr>
        <p:txBody>
          <a:bodyPr/>
          <a:p/>
        </p:txBody>
      </p:sp>
      <p:sp>
        <p:nvSpPr>
          <p:cNvPr name="Freeform 20" id="20"/>
          <p:cNvSpPr/>
          <p:nvPr/>
        </p:nvSpPr>
        <p:spPr>
          <a:xfrm flipH="false" flipV="false" rot="0">
            <a:off x="10911551" y="5399475"/>
            <a:ext cx="1612130" cy="1612130"/>
          </a:xfrm>
          <a:custGeom>
            <a:avLst/>
            <a:gdLst/>
            <a:ahLst/>
            <a:cxnLst/>
            <a:rect r="r" b="b" t="t" l="l"/>
            <a:pathLst>
              <a:path h="1612130" w="1612130">
                <a:moveTo>
                  <a:pt x="0" y="0"/>
                </a:moveTo>
                <a:lnTo>
                  <a:pt x="1612130" y="0"/>
                </a:lnTo>
                <a:lnTo>
                  <a:pt x="1612130" y="1612130"/>
                </a:lnTo>
                <a:lnTo>
                  <a:pt x="0" y="161213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txBody>
          <a:bodyPr/>
          <a:p/>
        </p:txBody>
      </p:sp>
      <p:sp>
        <p:nvSpPr>
          <p:cNvPr name="Freeform 21" id="21"/>
          <p:cNvSpPr/>
          <p:nvPr/>
        </p:nvSpPr>
        <p:spPr>
          <a:xfrm flipH="false" flipV="false" rot="0">
            <a:off x="15096225" y="5399475"/>
            <a:ext cx="1612130" cy="1612130"/>
          </a:xfrm>
          <a:custGeom>
            <a:avLst/>
            <a:gdLst/>
            <a:ahLst/>
            <a:cxnLst/>
            <a:rect r="r" b="b" t="t" l="l"/>
            <a:pathLst>
              <a:path h="1612130" w="1612130">
                <a:moveTo>
                  <a:pt x="0" y="0"/>
                </a:moveTo>
                <a:lnTo>
                  <a:pt x="1612130" y="0"/>
                </a:lnTo>
                <a:lnTo>
                  <a:pt x="1612130" y="1612130"/>
                </a:lnTo>
                <a:lnTo>
                  <a:pt x="0" y="1612130"/>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txBody>
          <a:bodyPr/>
          <a:p/>
        </p:txBody>
      </p:sp>
      <p:sp>
        <p:nvSpPr>
          <p:cNvPr name="Freeform 22" id="22"/>
          <p:cNvSpPr/>
          <p:nvPr/>
        </p:nvSpPr>
        <p:spPr>
          <a:xfrm flipH="false" flipV="false" rot="0">
            <a:off x="1252633" y="8287575"/>
            <a:ext cx="700863" cy="596371"/>
          </a:xfrm>
          <a:custGeom>
            <a:avLst/>
            <a:gdLst/>
            <a:ahLst/>
            <a:cxnLst/>
            <a:rect r="r" b="b" t="t" l="l"/>
            <a:pathLst>
              <a:path h="596371" w="700863">
                <a:moveTo>
                  <a:pt x="0" y="0"/>
                </a:moveTo>
                <a:lnTo>
                  <a:pt x="700863" y="0"/>
                </a:lnTo>
                <a:lnTo>
                  <a:pt x="700863" y="596370"/>
                </a:lnTo>
                <a:lnTo>
                  <a:pt x="0" y="596370"/>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txBody>
          <a:bodyPr/>
          <a:p/>
        </p:txBody>
      </p:sp>
      <p:sp>
        <p:nvSpPr>
          <p:cNvPr name="Freeform 23" id="23"/>
          <p:cNvSpPr/>
          <p:nvPr/>
        </p:nvSpPr>
        <p:spPr>
          <a:xfrm flipH="false" flipV="false" rot="5400000">
            <a:off x="6525244" y="9000014"/>
            <a:ext cx="4699340" cy="493431"/>
          </a:xfrm>
          <a:custGeom>
            <a:avLst/>
            <a:gdLst/>
            <a:ahLst/>
            <a:cxnLst/>
            <a:rect r="r" b="b" t="t" l="l"/>
            <a:pathLst>
              <a:path h="493431" w="4699340">
                <a:moveTo>
                  <a:pt x="0" y="0"/>
                </a:moveTo>
                <a:lnTo>
                  <a:pt x="4699341" y="0"/>
                </a:lnTo>
                <a:lnTo>
                  <a:pt x="4699341" y="493430"/>
                </a:lnTo>
                <a:lnTo>
                  <a:pt x="0" y="493430"/>
                </a:lnTo>
                <a:lnTo>
                  <a:pt x="0" y="0"/>
                </a:lnTo>
                <a:close/>
              </a:path>
            </a:pathLst>
          </a:custGeom>
          <a:blipFill>
            <a:blip r:embed="rId31"/>
            <a:stretch>
              <a:fillRect l="0" t="0" r="0" b="0"/>
            </a:stretch>
          </a:blipFill>
        </p:spPr>
        <p:txBody>
          <a:bodyPr/>
          <a:p/>
        </p:txBody>
      </p:sp>
      <p:grpSp>
        <p:nvGrpSpPr>
          <p:cNvPr name="Group 24" id="24"/>
          <p:cNvGrpSpPr/>
          <p:nvPr/>
        </p:nvGrpSpPr>
        <p:grpSpPr>
          <a:xfrm rot="0">
            <a:off x="3382079" y="9679235"/>
            <a:ext cx="10903548" cy="491516"/>
            <a:chOff x="0" y="0"/>
            <a:chExt cx="2871716" cy="129453"/>
          </a:xfrm>
        </p:grpSpPr>
        <p:sp>
          <p:nvSpPr>
            <p:cNvPr name="Freeform 25" id="25"/>
            <p:cNvSpPr/>
            <p:nvPr/>
          </p:nvSpPr>
          <p:spPr>
            <a:xfrm flipH="false" flipV="false" rot="0">
              <a:off x="0" y="0"/>
              <a:ext cx="2871716" cy="129453"/>
            </a:xfrm>
            <a:custGeom>
              <a:avLst/>
              <a:gdLst/>
              <a:ahLst/>
              <a:cxnLst/>
              <a:rect r="r" b="b" t="t" l="l"/>
              <a:pathLst>
                <a:path h="129453" w="2871716">
                  <a:moveTo>
                    <a:pt x="0" y="0"/>
                  </a:moveTo>
                  <a:lnTo>
                    <a:pt x="2871716" y="0"/>
                  </a:lnTo>
                  <a:lnTo>
                    <a:pt x="2871716" y="129453"/>
                  </a:lnTo>
                  <a:lnTo>
                    <a:pt x="0" y="129453"/>
                  </a:lnTo>
                  <a:close/>
                </a:path>
              </a:pathLst>
            </a:custGeom>
            <a:solidFill>
              <a:srgbClr val="C11B16"/>
            </a:solidFill>
            <a:ln w="9525" cap="sq">
              <a:solidFill>
                <a:srgbClr val="FF5252"/>
              </a:solidFill>
              <a:prstDash val="solid"/>
              <a:miter/>
            </a:ln>
          </p:spPr>
        </p:sp>
        <p:sp>
          <p:nvSpPr>
            <p:cNvPr name="TextBox 26" id="26"/>
            <p:cNvSpPr txBox="true"/>
            <p:nvPr/>
          </p:nvSpPr>
          <p:spPr>
            <a:xfrm>
              <a:off x="0" y="0"/>
              <a:ext cx="2871716" cy="129453"/>
            </a:xfrm>
            <a:prstGeom prst="rect">
              <a:avLst/>
            </a:prstGeom>
          </p:spPr>
          <p:txBody>
            <a:bodyPr anchor="ctr" rtlCol="false" tIns="50800" lIns="50800" bIns="50800" rIns="50800"/>
            <a:lstStyle/>
            <a:p>
              <a:pPr algn="ctr">
                <a:lnSpc>
                  <a:spcPts val="2095"/>
                </a:lnSpc>
              </a:pPr>
              <a:r>
                <a:rPr lang="en-US" b="true" sz="1746">
                  <a:solidFill>
                    <a:srgbClr val="FFFFFF"/>
                  </a:solidFill>
                  <a:latin typeface="Garet Bold"/>
                  <a:ea typeface="Garet Bold"/>
                  <a:cs typeface="Garet Bold"/>
                  <a:sym typeface="Garet Bold"/>
                </a:rPr>
                <a:t>YOUR HOME MAY BE REPOSSESSED IF YOU DON’T KEEP UP YOUR MORTGAGE PAYMENTS</a:t>
              </a:r>
            </a:p>
          </p:txBody>
        </p:sp>
      </p:grpSp>
      <p:sp>
        <p:nvSpPr>
          <p:cNvPr name="TextBox 27" id="27"/>
          <p:cNvSpPr txBox="true"/>
          <p:nvPr/>
        </p:nvSpPr>
        <p:spPr>
          <a:xfrm rot="0">
            <a:off x="1252633" y="6581316"/>
            <a:ext cx="6993415" cy="1323975"/>
          </a:xfrm>
          <a:prstGeom prst="rect">
            <a:avLst/>
          </a:prstGeom>
        </p:spPr>
        <p:txBody>
          <a:bodyPr anchor="t" rtlCol="false" tIns="0" lIns="0" bIns="0" rIns="0">
            <a:spAutoFit/>
          </a:bodyPr>
          <a:lstStyle/>
          <a:p>
            <a:pPr algn="just">
              <a:lnSpc>
                <a:spcPts val="2100"/>
              </a:lnSpc>
            </a:pPr>
            <a:r>
              <a:rPr lang="en-US" sz="1500">
                <a:solidFill>
                  <a:srgbClr val="17273F"/>
                </a:solidFill>
                <a:latin typeface="Garet"/>
                <a:ea typeface="Garet"/>
                <a:cs typeface="Garet"/>
                <a:sym typeface="Garet"/>
              </a:rPr>
              <a:t>Protection helps keep your </a:t>
            </a:r>
            <a:r>
              <a:rPr lang="en-US" sz="1500" b="true">
                <a:solidFill>
                  <a:srgbClr val="17273F"/>
                </a:solidFill>
                <a:latin typeface="Garet Bold"/>
                <a:ea typeface="Garet Bold"/>
                <a:cs typeface="Garet Bold"/>
                <a:sym typeface="Garet Bold"/>
              </a:rPr>
              <a:t>mortgage</a:t>
            </a:r>
            <a:r>
              <a:rPr lang="en-US" sz="1500">
                <a:solidFill>
                  <a:srgbClr val="17273F"/>
                </a:solidFill>
                <a:latin typeface="Garet"/>
                <a:ea typeface="Garet"/>
                <a:cs typeface="Garet"/>
                <a:sym typeface="Garet"/>
              </a:rPr>
              <a:t> and </a:t>
            </a:r>
            <a:r>
              <a:rPr lang="en-US" sz="1500" b="true">
                <a:solidFill>
                  <a:srgbClr val="17273F"/>
                </a:solidFill>
                <a:latin typeface="Garet Bold"/>
                <a:ea typeface="Garet Bold"/>
                <a:cs typeface="Garet Bold"/>
                <a:sym typeface="Garet Bold"/>
              </a:rPr>
              <a:t>household secure </a:t>
            </a:r>
            <a:r>
              <a:rPr lang="en-US" sz="1500">
                <a:solidFill>
                  <a:srgbClr val="17273F"/>
                </a:solidFill>
                <a:latin typeface="Garet"/>
                <a:ea typeface="Garet"/>
                <a:cs typeface="Garet"/>
                <a:sym typeface="Garet"/>
              </a:rPr>
              <a:t>if the unexpected happens. Depending on your needs, life insurance, critical illness cover, income protection and family benefit plans can provide a lump sum or regular payments on a valid claim - helping you or your loved ones with mortgage payments, living costs and recovery time.</a:t>
            </a:r>
          </a:p>
        </p:txBody>
      </p:sp>
      <p:sp>
        <p:nvSpPr>
          <p:cNvPr name="TextBox 28" id="28"/>
          <p:cNvSpPr txBox="true"/>
          <p:nvPr/>
        </p:nvSpPr>
        <p:spPr>
          <a:xfrm rot="0">
            <a:off x="1252633" y="5776653"/>
            <a:ext cx="1857985" cy="353489"/>
          </a:xfrm>
          <a:prstGeom prst="rect">
            <a:avLst/>
          </a:prstGeom>
        </p:spPr>
        <p:txBody>
          <a:bodyPr anchor="t" rtlCol="false" tIns="0" lIns="0" bIns="0" rIns="0">
            <a:spAutoFit/>
          </a:bodyPr>
          <a:lstStyle/>
          <a:p>
            <a:pPr algn="l">
              <a:lnSpc>
                <a:spcPts val="2864"/>
              </a:lnSpc>
            </a:pPr>
            <a:r>
              <a:rPr lang="en-US" sz="2046">
                <a:solidFill>
                  <a:srgbClr val="17273F"/>
                </a:solidFill>
                <a:latin typeface="Garet"/>
                <a:ea typeface="Garet"/>
                <a:cs typeface="Garet"/>
                <a:sym typeface="Garet"/>
              </a:rPr>
              <a:t>Prepare for</a:t>
            </a:r>
          </a:p>
        </p:txBody>
      </p:sp>
      <p:sp>
        <p:nvSpPr>
          <p:cNvPr name="TextBox 29" id="29"/>
          <p:cNvSpPr txBox="true"/>
          <p:nvPr/>
        </p:nvSpPr>
        <p:spPr>
          <a:xfrm rot="0">
            <a:off x="3066649" y="5776653"/>
            <a:ext cx="2921769" cy="353489"/>
          </a:xfrm>
          <a:prstGeom prst="rect">
            <a:avLst/>
          </a:prstGeom>
        </p:spPr>
        <p:txBody>
          <a:bodyPr anchor="t" rtlCol="false" tIns="0" lIns="0" bIns="0" rIns="0">
            <a:spAutoFit/>
          </a:bodyPr>
          <a:lstStyle/>
          <a:p>
            <a:pPr algn="ctr">
              <a:lnSpc>
                <a:spcPts val="2864"/>
              </a:lnSpc>
            </a:pPr>
            <a:r>
              <a:rPr lang="en-US" b="true" sz="2046">
                <a:solidFill>
                  <a:srgbClr val="FFFFFF"/>
                </a:solidFill>
                <a:latin typeface="Garet Bold"/>
                <a:ea typeface="Garet Bold"/>
                <a:cs typeface="Garet Bold"/>
                <a:sym typeface="Garet Bold"/>
              </a:rPr>
              <a:t>The</a:t>
            </a:r>
            <a:r>
              <a:rPr lang="en-US" b="true" sz="2046">
                <a:solidFill>
                  <a:srgbClr val="FFFFFF"/>
                </a:solidFill>
                <a:latin typeface="Garet Bold"/>
                <a:ea typeface="Garet Bold"/>
                <a:cs typeface="Garet Bold"/>
                <a:sym typeface="Garet Bold"/>
              </a:rPr>
              <a:t> Unexpected</a:t>
            </a:r>
          </a:p>
        </p:txBody>
      </p:sp>
      <p:sp>
        <p:nvSpPr>
          <p:cNvPr name="TextBox 30" id="30"/>
          <p:cNvSpPr txBox="true"/>
          <p:nvPr/>
        </p:nvSpPr>
        <p:spPr>
          <a:xfrm rot="0">
            <a:off x="10100953" y="7073214"/>
            <a:ext cx="3233327" cy="737235"/>
          </a:xfrm>
          <a:prstGeom prst="rect">
            <a:avLst/>
          </a:prstGeom>
        </p:spPr>
        <p:txBody>
          <a:bodyPr anchor="t" rtlCol="false" tIns="0" lIns="0" bIns="0" rIns="0">
            <a:spAutoFit/>
          </a:bodyPr>
          <a:lstStyle/>
          <a:p>
            <a:pPr algn="ctr">
              <a:lnSpc>
                <a:spcPts val="2939"/>
              </a:lnSpc>
            </a:pPr>
            <a:r>
              <a:rPr lang="en-US" sz="2099" b="true">
                <a:solidFill>
                  <a:srgbClr val="FFFFFF"/>
                </a:solidFill>
                <a:latin typeface="Garet Bold"/>
                <a:ea typeface="Garet Bold"/>
                <a:cs typeface="Garet Bold"/>
                <a:sym typeface="Garet Bold"/>
              </a:rPr>
              <a:t>Provide money to pay your mortgage if:</a:t>
            </a:r>
          </a:p>
        </p:txBody>
      </p:sp>
      <p:sp>
        <p:nvSpPr>
          <p:cNvPr name="TextBox 31" id="31"/>
          <p:cNvSpPr txBox="true"/>
          <p:nvPr/>
        </p:nvSpPr>
        <p:spPr>
          <a:xfrm rot="0">
            <a:off x="2102577" y="8429574"/>
            <a:ext cx="5901665" cy="378460"/>
          </a:xfrm>
          <a:prstGeom prst="rect">
            <a:avLst/>
          </a:prstGeom>
        </p:spPr>
        <p:txBody>
          <a:bodyPr anchor="t" rtlCol="false" tIns="0" lIns="0" bIns="0" rIns="0">
            <a:spAutoFit/>
          </a:bodyPr>
          <a:lstStyle/>
          <a:p>
            <a:pPr algn="l">
              <a:lnSpc>
                <a:spcPts val="2989"/>
              </a:lnSpc>
            </a:pPr>
            <a:r>
              <a:rPr lang="en-US" sz="2599" b="true">
                <a:solidFill>
                  <a:srgbClr val="17273F"/>
                </a:solidFill>
                <a:latin typeface="Garet Bold"/>
                <a:ea typeface="Garet Bold"/>
                <a:cs typeface="Garet Bold"/>
                <a:sym typeface="Garet Bold"/>
              </a:rPr>
              <a:t>Looking After What Matters Most</a:t>
            </a:r>
          </a:p>
        </p:txBody>
      </p:sp>
      <p:sp>
        <p:nvSpPr>
          <p:cNvPr name="TextBox 32" id="32"/>
          <p:cNvSpPr txBox="true"/>
          <p:nvPr/>
        </p:nvSpPr>
        <p:spPr>
          <a:xfrm rot="0">
            <a:off x="10152543" y="7957749"/>
            <a:ext cx="3511912" cy="1325881"/>
          </a:xfrm>
          <a:prstGeom prst="rect">
            <a:avLst/>
          </a:prstGeom>
        </p:spPr>
        <p:txBody>
          <a:bodyPr anchor="t" rtlCol="false" tIns="0" lIns="0" bIns="0" rIns="0">
            <a:spAutoFit/>
          </a:bodyPr>
          <a:lstStyle/>
          <a:p>
            <a:pPr algn="l" marL="431797" indent="-215899" lvl="1">
              <a:lnSpc>
                <a:spcPts val="3659"/>
              </a:lnSpc>
              <a:buFont typeface="Arial"/>
              <a:buChar char="•"/>
            </a:pPr>
            <a:r>
              <a:rPr lang="en-US" sz="1999">
                <a:solidFill>
                  <a:srgbClr val="FFFFFF"/>
                </a:solidFill>
                <a:latin typeface="Garet"/>
                <a:ea typeface="Garet"/>
                <a:cs typeface="Garet"/>
                <a:sym typeface="Garet"/>
              </a:rPr>
              <a:t>You die</a:t>
            </a:r>
          </a:p>
          <a:p>
            <a:pPr algn="l" marL="431797" indent="-215899" lvl="1">
              <a:lnSpc>
                <a:spcPts val="3659"/>
              </a:lnSpc>
              <a:buFont typeface="Arial"/>
              <a:buChar char="•"/>
            </a:pPr>
            <a:r>
              <a:rPr lang="en-US" sz="1999">
                <a:solidFill>
                  <a:srgbClr val="FFFFFF"/>
                </a:solidFill>
                <a:latin typeface="Garet"/>
                <a:ea typeface="Garet"/>
                <a:cs typeface="Garet"/>
                <a:sym typeface="Garet"/>
              </a:rPr>
              <a:t>Get critically ill</a:t>
            </a:r>
          </a:p>
          <a:p>
            <a:pPr algn="l" marL="431797" indent="-215899" lvl="1">
              <a:lnSpc>
                <a:spcPts val="3659"/>
              </a:lnSpc>
              <a:buFont typeface="Arial"/>
              <a:buChar char="•"/>
            </a:pPr>
            <a:r>
              <a:rPr lang="en-US" sz="1999">
                <a:solidFill>
                  <a:srgbClr val="FFFFFF"/>
                </a:solidFill>
                <a:latin typeface="Garet"/>
                <a:ea typeface="Garet"/>
                <a:cs typeface="Garet"/>
                <a:sym typeface="Garet"/>
              </a:rPr>
              <a:t>Off work long-term sick</a:t>
            </a:r>
          </a:p>
        </p:txBody>
      </p:sp>
      <p:sp>
        <p:nvSpPr>
          <p:cNvPr name="TextBox 33" id="33"/>
          <p:cNvSpPr txBox="true"/>
          <p:nvPr/>
        </p:nvSpPr>
        <p:spPr>
          <a:xfrm rot="0">
            <a:off x="14285627" y="7073214"/>
            <a:ext cx="3233327" cy="737235"/>
          </a:xfrm>
          <a:prstGeom prst="rect">
            <a:avLst/>
          </a:prstGeom>
        </p:spPr>
        <p:txBody>
          <a:bodyPr anchor="t" rtlCol="false" tIns="0" lIns="0" bIns="0" rIns="0">
            <a:spAutoFit/>
          </a:bodyPr>
          <a:lstStyle/>
          <a:p>
            <a:pPr algn="ctr">
              <a:lnSpc>
                <a:spcPts val="2939"/>
              </a:lnSpc>
            </a:pPr>
            <a:r>
              <a:rPr lang="en-US" sz="2099" b="true">
                <a:solidFill>
                  <a:srgbClr val="FFFFFF"/>
                </a:solidFill>
                <a:latin typeface="Garet Bold"/>
                <a:ea typeface="Garet Bold"/>
                <a:cs typeface="Garet Bold"/>
                <a:sym typeface="Garet Bold"/>
              </a:rPr>
              <a:t>Provide income to pay all other outgoings:</a:t>
            </a:r>
          </a:p>
        </p:txBody>
      </p:sp>
      <p:sp>
        <p:nvSpPr>
          <p:cNvPr name="TextBox 34" id="34"/>
          <p:cNvSpPr txBox="true"/>
          <p:nvPr/>
        </p:nvSpPr>
        <p:spPr>
          <a:xfrm rot="0">
            <a:off x="14285627" y="7986324"/>
            <a:ext cx="3130147" cy="1645286"/>
          </a:xfrm>
          <a:prstGeom prst="rect">
            <a:avLst/>
          </a:prstGeom>
        </p:spPr>
        <p:txBody>
          <a:bodyPr anchor="t" rtlCol="false" tIns="0" lIns="0" bIns="0" rIns="0">
            <a:spAutoFit/>
          </a:bodyPr>
          <a:lstStyle/>
          <a:p>
            <a:pPr algn="l" marL="431797" indent="-215899" lvl="1">
              <a:lnSpc>
                <a:spcPts val="3319"/>
              </a:lnSpc>
              <a:buFont typeface="Arial"/>
              <a:buChar char="•"/>
            </a:pPr>
            <a:r>
              <a:rPr lang="en-US" sz="1999">
                <a:solidFill>
                  <a:srgbClr val="FFFFFF"/>
                </a:solidFill>
                <a:latin typeface="Garet"/>
                <a:ea typeface="Garet"/>
                <a:cs typeface="Garet"/>
                <a:sym typeface="Garet"/>
              </a:rPr>
              <a:t>Utilities</a:t>
            </a:r>
          </a:p>
          <a:p>
            <a:pPr algn="l" marL="431797" indent="-215899" lvl="1">
              <a:lnSpc>
                <a:spcPts val="3319"/>
              </a:lnSpc>
              <a:buFont typeface="Arial"/>
              <a:buChar char="•"/>
            </a:pPr>
            <a:r>
              <a:rPr lang="en-US" sz="1999">
                <a:solidFill>
                  <a:srgbClr val="FFFFFF"/>
                </a:solidFill>
                <a:latin typeface="Garet"/>
                <a:ea typeface="Garet"/>
                <a:cs typeface="Garet"/>
                <a:sym typeface="Garet"/>
              </a:rPr>
              <a:t>Food</a:t>
            </a:r>
          </a:p>
          <a:p>
            <a:pPr algn="l" marL="431797" indent="-215899" lvl="1">
              <a:lnSpc>
                <a:spcPts val="3319"/>
              </a:lnSpc>
              <a:buFont typeface="Arial"/>
              <a:buChar char="•"/>
            </a:pPr>
            <a:r>
              <a:rPr lang="en-US" sz="1999">
                <a:solidFill>
                  <a:srgbClr val="FFFFFF"/>
                </a:solidFill>
                <a:latin typeface="Garet"/>
                <a:ea typeface="Garet"/>
                <a:cs typeface="Garet"/>
                <a:sym typeface="Garet"/>
              </a:rPr>
              <a:t>Rent</a:t>
            </a:r>
          </a:p>
          <a:p>
            <a:pPr algn="l" marL="431797" indent="-215899" lvl="1">
              <a:lnSpc>
                <a:spcPts val="3319"/>
              </a:lnSpc>
              <a:buFont typeface="Arial"/>
              <a:buChar char="•"/>
            </a:pPr>
            <a:r>
              <a:rPr lang="en-US" sz="1999">
                <a:solidFill>
                  <a:srgbClr val="FFFFFF"/>
                </a:solidFill>
                <a:latin typeface="Garet"/>
                <a:ea typeface="Garet"/>
                <a:cs typeface="Garet"/>
                <a:sym typeface="Garet"/>
              </a:rPr>
              <a:t>Bills</a:t>
            </a:r>
          </a:p>
        </p:txBody>
      </p:sp>
      <p:sp>
        <p:nvSpPr>
          <p:cNvPr name="TextBox 35" id="35"/>
          <p:cNvSpPr txBox="true"/>
          <p:nvPr/>
        </p:nvSpPr>
        <p:spPr>
          <a:xfrm rot="0">
            <a:off x="15953880" y="7986324"/>
            <a:ext cx="3130147" cy="1645286"/>
          </a:xfrm>
          <a:prstGeom prst="rect">
            <a:avLst/>
          </a:prstGeom>
        </p:spPr>
        <p:txBody>
          <a:bodyPr anchor="t" rtlCol="false" tIns="0" lIns="0" bIns="0" rIns="0">
            <a:spAutoFit/>
          </a:bodyPr>
          <a:lstStyle/>
          <a:p>
            <a:pPr algn="l" marL="431797" indent="-215899" lvl="1">
              <a:lnSpc>
                <a:spcPts val="3319"/>
              </a:lnSpc>
              <a:buFont typeface="Arial"/>
              <a:buChar char="•"/>
            </a:pPr>
            <a:r>
              <a:rPr lang="en-US" sz="1999">
                <a:solidFill>
                  <a:srgbClr val="FFFFFF"/>
                </a:solidFill>
                <a:latin typeface="Garet"/>
                <a:ea typeface="Garet"/>
                <a:cs typeface="Garet"/>
                <a:sym typeface="Garet"/>
              </a:rPr>
              <a:t>Hobbies</a:t>
            </a:r>
          </a:p>
          <a:p>
            <a:pPr algn="l" marL="431797" indent="-215899" lvl="1">
              <a:lnSpc>
                <a:spcPts val="3319"/>
              </a:lnSpc>
              <a:buFont typeface="Arial"/>
              <a:buChar char="•"/>
            </a:pPr>
            <a:r>
              <a:rPr lang="en-US" sz="1999">
                <a:solidFill>
                  <a:srgbClr val="FFFFFF"/>
                </a:solidFill>
                <a:latin typeface="Garet"/>
                <a:ea typeface="Garet"/>
                <a:cs typeface="Garet"/>
                <a:sym typeface="Garet"/>
              </a:rPr>
              <a:t>Holidays</a:t>
            </a:r>
          </a:p>
          <a:p>
            <a:pPr algn="l" marL="431797" indent="-215899" lvl="1">
              <a:lnSpc>
                <a:spcPts val="3319"/>
              </a:lnSpc>
              <a:buFont typeface="Arial"/>
              <a:buChar char="•"/>
            </a:pPr>
            <a:r>
              <a:rPr lang="en-US" sz="1999">
                <a:solidFill>
                  <a:srgbClr val="FFFFFF"/>
                </a:solidFill>
                <a:latin typeface="Garet"/>
                <a:ea typeface="Garet"/>
                <a:cs typeface="Garet"/>
                <a:sym typeface="Garet"/>
              </a:rPr>
              <a:t>Groceries</a:t>
            </a:r>
          </a:p>
          <a:p>
            <a:pPr algn="l" marL="431797" indent="-215899" lvl="1">
              <a:lnSpc>
                <a:spcPts val="3319"/>
              </a:lnSpc>
              <a:buFont typeface="Arial"/>
              <a:buChar char="•"/>
            </a:pPr>
            <a:r>
              <a:rPr lang="en-US" sz="1999">
                <a:solidFill>
                  <a:srgbClr val="FFFFFF"/>
                </a:solidFill>
                <a:latin typeface="Garet"/>
                <a:ea typeface="Garet"/>
                <a:cs typeface="Garet"/>
                <a:sym typeface="Garet"/>
              </a:rPr>
              <a:t>Travel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083941" y="2128185"/>
            <a:ext cx="2597673" cy="579561"/>
          </a:xfrm>
          <a:custGeom>
            <a:avLst/>
            <a:gdLst/>
            <a:ahLst/>
            <a:cxnLst/>
            <a:rect r="r" b="b" t="t" l="l"/>
            <a:pathLst>
              <a:path h="579561" w="2597673">
                <a:moveTo>
                  <a:pt x="0" y="0"/>
                </a:moveTo>
                <a:lnTo>
                  <a:pt x="2597673" y="0"/>
                </a:lnTo>
                <a:lnTo>
                  <a:pt x="2597673" y="579562"/>
                </a:lnTo>
                <a:lnTo>
                  <a:pt x="0" y="579562"/>
                </a:lnTo>
                <a:lnTo>
                  <a:pt x="0" y="0"/>
                </a:lnTo>
                <a:close/>
              </a:path>
            </a:pathLst>
          </a:custGeom>
          <a:blipFill>
            <a:blip r:embed="rId2">
              <a:extLst>
                <a:ext uri="{96DAC541-7B7A-43D3-8B79-37D633B846F1}">
                  <asvg:svgBlip xmlns:asvg="http://schemas.microsoft.com/office/drawing/2016/SVG/main" r:embed="rId3"/>
                </a:ext>
              </a:extLst>
            </a:blip>
            <a:stretch>
              <a:fillRect l="0" t="-125787" r="0" b="0"/>
            </a:stretch>
          </a:blipFill>
        </p:spPr>
        <p:txBody>
          <a:bodyPr/>
          <a:p/>
        </p:txBody>
      </p:sp>
      <p:sp>
        <p:nvSpPr>
          <p:cNvPr name="Freeform 3" id="3"/>
          <p:cNvSpPr/>
          <p:nvPr/>
        </p:nvSpPr>
        <p:spPr>
          <a:xfrm flipH="false" flipV="false" rot="0">
            <a:off x="9615937" y="2128185"/>
            <a:ext cx="2597673" cy="579561"/>
          </a:xfrm>
          <a:custGeom>
            <a:avLst/>
            <a:gdLst/>
            <a:ahLst/>
            <a:cxnLst/>
            <a:rect r="r" b="b" t="t" l="l"/>
            <a:pathLst>
              <a:path h="579561" w="2597673">
                <a:moveTo>
                  <a:pt x="0" y="0"/>
                </a:moveTo>
                <a:lnTo>
                  <a:pt x="2597673" y="0"/>
                </a:lnTo>
                <a:lnTo>
                  <a:pt x="2597673" y="579562"/>
                </a:lnTo>
                <a:lnTo>
                  <a:pt x="0" y="579562"/>
                </a:lnTo>
                <a:lnTo>
                  <a:pt x="0" y="0"/>
                </a:lnTo>
                <a:close/>
              </a:path>
            </a:pathLst>
          </a:custGeom>
          <a:blipFill>
            <a:blip r:embed="rId2">
              <a:extLst>
                <a:ext uri="{96DAC541-7B7A-43D3-8B79-37D633B846F1}">
                  <asvg:svgBlip xmlns:asvg="http://schemas.microsoft.com/office/drawing/2016/SVG/main" r:embed="rId3"/>
                </a:ext>
              </a:extLst>
            </a:blip>
            <a:stretch>
              <a:fillRect l="0" t="-125787" r="0" b="0"/>
            </a:stretch>
          </a:blipFill>
        </p:spPr>
        <p:txBody>
          <a:bodyPr/>
          <a:p/>
        </p:txBody>
      </p:sp>
      <p:sp>
        <p:nvSpPr>
          <p:cNvPr name="TextBox 4" id="4"/>
          <p:cNvSpPr txBox="true"/>
          <p:nvPr/>
        </p:nvSpPr>
        <p:spPr>
          <a:xfrm rot="0">
            <a:off x="1252633" y="2608998"/>
            <a:ext cx="5914098" cy="2754593"/>
          </a:xfrm>
          <a:prstGeom prst="rect">
            <a:avLst/>
          </a:prstGeom>
        </p:spPr>
        <p:txBody>
          <a:bodyPr anchor="t" rtlCol="false" tIns="0" lIns="0" bIns="0" rIns="0">
            <a:spAutoFit/>
          </a:bodyPr>
          <a:lstStyle/>
          <a:p>
            <a:pPr algn="l">
              <a:lnSpc>
                <a:spcPts val="7238"/>
              </a:lnSpc>
            </a:pPr>
            <a:r>
              <a:rPr lang="en-US" sz="6294" b="true">
                <a:solidFill>
                  <a:srgbClr val="17273F"/>
                </a:solidFill>
                <a:latin typeface="Garet Bold"/>
                <a:ea typeface="Garet Bold"/>
                <a:cs typeface="Garet Bold"/>
                <a:sym typeface="Garet Bold"/>
              </a:rPr>
              <a:t>Protecting</a:t>
            </a:r>
          </a:p>
          <a:p>
            <a:pPr algn="l">
              <a:lnSpc>
                <a:spcPts val="7238"/>
              </a:lnSpc>
            </a:pPr>
            <a:r>
              <a:rPr lang="en-US" sz="6294" b="true">
                <a:solidFill>
                  <a:srgbClr val="17273F"/>
                </a:solidFill>
                <a:latin typeface="Garet Bold"/>
                <a:ea typeface="Garet Bold"/>
                <a:cs typeface="Garet Bold"/>
                <a:sym typeface="Garet Bold"/>
              </a:rPr>
              <a:t>What Matters Most.</a:t>
            </a:r>
          </a:p>
        </p:txBody>
      </p:sp>
      <p:sp>
        <p:nvSpPr>
          <p:cNvPr name="TextBox 5" id="5"/>
          <p:cNvSpPr txBox="true"/>
          <p:nvPr/>
        </p:nvSpPr>
        <p:spPr>
          <a:xfrm rot="0">
            <a:off x="7507225" y="2217409"/>
            <a:ext cx="1857985" cy="353489"/>
          </a:xfrm>
          <a:prstGeom prst="rect">
            <a:avLst/>
          </a:prstGeom>
        </p:spPr>
        <p:txBody>
          <a:bodyPr anchor="t" rtlCol="false" tIns="0" lIns="0" bIns="0" rIns="0">
            <a:spAutoFit/>
          </a:bodyPr>
          <a:lstStyle/>
          <a:p>
            <a:pPr algn="l">
              <a:lnSpc>
                <a:spcPts val="2864"/>
              </a:lnSpc>
            </a:pPr>
            <a:r>
              <a:rPr lang="en-US" sz="2046">
                <a:solidFill>
                  <a:srgbClr val="17273F"/>
                </a:solidFill>
                <a:latin typeface="Garet"/>
                <a:ea typeface="Garet"/>
                <a:cs typeface="Garet"/>
                <a:sym typeface="Garet"/>
              </a:rPr>
              <a:t>Coverage </a:t>
            </a:r>
          </a:p>
        </p:txBody>
      </p:sp>
      <p:sp>
        <p:nvSpPr>
          <p:cNvPr name="TextBox 6" id="6"/>
          <p:cNvSpPr txBox="true"/>
          <p:nvPr/>
        </p:nvSpPr>
        <p:spPr>
          <a:xfrm rot="0">
            <a:off x="9187891" y="2217409"/>
            <a:ext cx="2921769" cy="353489"/>
          </a:xfrm>
          <a:prstGeom prst="rect">
            <a:avLst/>
          </a:prstGeom>
        </p:spPr>
        <p:txBody>
          <a:bodyPr anchor="t" rtlCol="false" tIns="0" lIns="0" bIns="0" rIns="0">
            <a:spAutoFit/>
          </a:bodyPr>
          <a:lstStyle/>
          <a:p>
            <a:pPr algn="ctr">
              <a:lnSpc>
                <a:spcPts val="2864"/>
              </a:lnSpc>
            </a:pPr>
            <a:r>
              <a:rPr lang="en-US" b="true" sz="2046">
                <a:solidFill>
                  <a:srgbClr val="FFFFFF"/>
                </a:solidFill>
                <a:latin typeface="Garet Bold"/>
                <a:ea typeface="Garet Bold"/>
                <a:cs typeface="Garet Bold"/>
                <a:sym typeface="Garet Bold"/>
              </a:rPr>
              <a:t>That Fits Your Life</a:t>
            </a:r>
          </a:p>
        </p:txBody>
      </p:sp>
      <p:sp>
        <p:nvSpPr>
          <p:cNvPr name="Freeform 7" id="7"/>
          <p:cNvSpPr/>
          <p:nvPr/>
        </p:nvSpPr>
        <p:spPr>
          <a:xfrm flipH="false" flipV="false" rot="0">
            <a:off x="6768772" y="9424141"/>
            <a:ext cx="11971116" cy="11971116"/>
          </a:xfrm>
          <a:custGeom>
            <a:avLst/>
            <a:gdLst/>
            <a:ahLst/>
            <a:cxnLst/>
            <a:rect r="r" b="b" t="t" l="l"/>
            <a:pathLst>
              <a:path h="11971116" w="11971116">
                <a:moveTo>
                  <a:pt x="0" y="0"/>
                </a:moveTo>
                <a:lnTo>
                  <a:pt x="11971115" y="0"/>
                </a:lnTo>
                <a:lnTo>
                  <a:pt x="11971115" y="11971116"/>
                </a:lnTo>
                <a:lnTo>
                  <a:pt x="0" y="11971116"/>
                </a:lnTo>
                <a:lnTo>
                  <a:pt x="0" y="0"/>
                </a:lnTo>
                <a:close/>
              </a:path>
            </a:pathLst>
          </a:custGeom>
          <a:blipFill>
            <a:blip r:embed="rId4">
              <a:extLst>
                <a:ext uri="{96DAC541-7B7A-43D3-8B79-37D633B846F1}">
                  <asvg:svgBlip xmlns:asvg="http://schemas.microsoft.com/office/drawing/2016/SVG/main" r:embed="rId5"/>
                </a:ext>
              </a:extLst>
            </a:blip>
            <a:stretch>
              <a:fillRect l="-14931" t="-7088" r="-24281" b="-60385"/>
            </a:stretch>
          </a:blipFill>
        </p:spPr>
        <p:txBody>
          <a:bodyPr/>
          <a:p/>
        </p:txBody>
      </p:sp>
      <p:sp>
        <p:nvSpPr>
          <p:cNvPr name="Freeform 8" id="8"/>
          <p:cNvSpPr/>
          <p:nvPr/>
        </p:nvSpPr>
        <p:spPr>
          <a:xfrm flipH="false" flipV="false" rot="0">
            <a:off x="154221" y="9424141"/>
            <a:ext cx="11971116" cy="11971116"/>
          </a:xfrm>
          <a:custGeom>
            <a:avLst/>
            <a:gdLst/>
            <a:ahLst/>
            <a:cxnLst/>
            <a:rect r="r" b="b" t="t" l="l"/>
            <a:pathLst>
              <a:path h="11971116" w="11971116">
                <a:moveTo>
                  <a:pt x="0" y="0"/>
                </a:moveTo>
                <a:lnTo>
                  <a:pt x="11971116" y="0"/>
                </a:lnTo>
                <a:lnTo>
                  <a:pt x="11971116" y="11971116"/>
                </a:lnTo>
                <a:lnTo>
                  <a:pt x="0" y="11971116"/>
                </a:lnTo>
                <a:lnTo>
                  <a:pt x="0" y="0"/>
                </a:lnTo>
                <a:close/>
              </a:path>
            </a:pathLst>
          </a:custGeom>
          <a:blipFill>
            <a:blip r:embed="rId6">
              <a:extLst>
                <a:ext uri="{96DAC541-7B7A-43D3-8B79-37D633B846F1}">
                  <asvg:svgBlip xmlns:asvg="http://schemas.microsoft.com/office/drawing/2016/SVG/main" r:embed="rId7"/>
                </a:ext>
              </a:extLst>
            </a:blip>
            <a:stretch>
              <a:fillRect l="-14931" t="-7088" r="-24281" b="-60385"/>
            </a:stretch>
          </a:blipFill>
        </p:spPr>
        <p:txBody>
          <a:bodyPr/>
          <a:p/>
        </p:txBody>
      </p:sp>
      <p:sp>
        <p:nvSpPr>
          <p:cNvPr name="TextBox 9" id="9"/>
          <p:cNvSpPr txBox="true"/>
          <p:nvPr/>
        </p:nvSpPr>
        <p:spPr>
          <a:xfrm rot="0">
            <a:off x="7507225" y="3047412"/>
            <a:ext cx="9752075" cy="1323975"/>
          </a:xfrm>
          <a:prstGeom prst="rect">
            <a:avLst/>
          </a:prstGeom>
        </p:spPr>
        <p:txBody>
          <a:bodyPr anchor="t" rtlCol="false" tIns="0" lIns="0" bIns="0" rIns="0">
            <a:spAutoFit/>
          </a:bodyPr>
          <a:lstStyle/>
          <a:p>
            <a:pPr algn="just">
              <a:lnSpc>
                <a:spcPts val="2100"/>
              </a:lnSpc>
            </a:pPr>
            <a:r>
              <a:rPr lang="en-US" sz="1500">
                <a:solidFill>
                  <a:srgbClr val="17273F"/>
                </a:solidFill>
                <a:latin typeface="Garet"/>
                <a:ea typeface="Garet"/>
                <a:cs typeface="Garet"/>
                <a:sym typeface="Garet"/>
              </a:rPr>
              <a:t>Lorem ipsum dolor sit amet, consectetur adipiscing elit. Morbi volutpat pulvinar vulputate. Aliquam tincidunt nibh metus, vitae fringilla est aliquet vel. Cras eget ante sed massa efficitur maximus. Vestibulum ac suscipit massa. Fusce semper, erat ac bibendum efficitur, sapien turpis ullamcorper ipsum, vulputate fringilla lacus purus sed nisi. Suspendisse blandit ultricies quam sit amet ultrices. Donec in dignissim justo.</a:t>
            </a:r>
          </a:p>
        </p:txBody>
      </p:sp>
      <p:sp>
        <p:nvSpPr>
          <p:cNvPr name="Freeform 10" id="10"/>
          <p:cNvSpPr/>
          <p:nvPr/>
        </p:nvSpPr>
        <p:spPr>
          <a:xfrm flipH="false" flipV="false" rot="0">
            <a:off x="1902882" y="6207999"/>
            <a:ext cx="1007555" cy="1007555"/>
          </a:xfrm>
          <a:custGeom>
            <a:avLst/>
            <a:gdLst/>
            <a:ahLst/>
            <a:cxnLst/>
            <a:rect r="r" b="b" t="t" l="l"/>
            <a:pathLst>
              <a:path h="1007555" w="1007555">
                <a:moveTo>
                  <a:pt x="0" y="0"/>
                </a:moveTo>
                <a:lnTo>
                  <a:pt x="1007555" y="0"/>
                </a:lnTo>
                <a:lnTo>
                  <a:pt x="1007555" y="1007555"/>
                </a:lnTo>
                <a:lnTo>
                  <a:pt x="0" y="1007555"/>
                </a:lnTo>
                <a:lnTo>
                  <a:pt x="0" y="0"/>
                </a:lnTo>
                <a:close/>
              </a:path>
            </a:pathLst>
          </a:custGeom>
          <a:blipFill>
            <a:blip r:embed="rId8">
              <a:extLst>
                <a:ext uri="{96DAC541-7B7A-43D3-8B79-37D633B846F1}">
                  <asvg:svgBlip xmlns:asvg="http://schemas.microsoft.com/office/drawing/2016/SVG/main" r:embed="rId9"/>
                </a:ext>
              </a:extLst>
            </a:blip>
            <a:stretch>
              <a:fillRect l="-49255" t="0" r="-49255" b="0"/>
            </a:stretch>
          </a:blipFill>
        </p:spPr>
        <p:txBody>
          <a:bodyPr/>
          <a:p/>
        </p:txBody>
      </p:sp>
      <p:sp>
        <p:nvSpPr>
          <p:cNvPr name="Freeform 11" id="11"/>
          <p:cNvSpPr/>
          <p:nvPr/>
        </p:nvSpPr>
        <p:spPr>
          <a:xfrm flipH="false" flipV="false" rot="0">
            <a:off x="2130151" y="6411631"/>
            <a:ext cx="553018" cy="600291"/>
          </a:xfrm>
          <a:custGeom>
            <a:avLst/>
            <a:gdLst/>
            <a:ahLst/>
            <a:cxnLst/>
            <a:rect r="r" b="b" t="t" l="l"/>
            <a:pathLst>
              <a:path h="600291" w="553018">
                <a:moveTo>
                  <a:pt x="0" y="0"/>
                </a:moveTo>
                <a:lnTo>
                  <a:pt x="553018" y="0"/>
                </a:lnTo>
                <a:lnTo>
                  <a:pt x="553018" y="600290"/>
                </a:lnTo>
                <a:lnTo>
                  <a:pt x="0" y="6002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txBody>
          <a:bodyPr/>
          <a:p/>
        </p:txBody>
      </p:sp>
      <p:sp>
        <p:nvSpPr>
          <p:cNvPr name="TextBox 12" id="12"/>
          <p:cNvSpPr txBox="true"/>
          <p:nvPr/>
        </p:nvSpPr>
        <p:spPr>
          <a:xfrm rot="0">
            <a:off x="1087592" y="7404990"/>
            <a:ext cx="2638136" cy="619125"/>
          </a:xfrm>
          <a:prstGeom prst="rect">
            <a:avLst/>
          </a:prstGeom>
        </p:spPr>
        <p:txBody>
          <a:bodyPr anchor="t" rtlCol="false" tIns="0" lIns="0" bIns="0" rIns="0">
            <a:spAutoFit/>
          </a:bodyPr>
          <a:lstStyle/>
          <a:p>
            <a:pPr algn="ctr">
              <a:lnSpc>
                <a:spcPts val="2455"/>
              </a:lnSpc>
            </a:pPr>
            <a:r>
              <a:rPr lang="en-US" sz="2046" b="true">
                <a:solidFill>
                  <a:srgbClr val="17273F"/>
                </a:solidFill>
                <a:latin typeface="Garet Bold"/>
                <a:ea typeface="Garet Bold"/>
                <a:cs typeface="Garet Bold"/>
                <a:sym typeface="Garet Bold"/>
              </a:rPr>
              <a:t>Critical Illness &amp;</a:t>
            </a:r>
          </a:p>
          <a:p>
            <a:pPr algn="ctr">
              <a:lnSpc>
                <a:spcPts val="2455"/>
              </a:lnSpc>
            </a:pPr>
            <a:r>
              <a:rPr lang="en-US" sz="2046" b="true">
                <a:solidFill>
                  <a:srgbClr val="17273F"/>
                </a:solidFill>
                <a:latin typeface="Garet Bold"/>
                <a:ea typeface="Garet Bold"/>
                <a:cs typeface="Garet Bold"/>
                <a:sym typeface="Garet Bold"/>
              </a:rPr>
              <a:t>Life Insurance</a:t>
            </a:r>
          </a:p>
        </p:txBody>
      </p:sp>
      <p:sp>
        <p:nvSpPr>
          <p:cNvPr name="Freeform 13" id="13"/>
          <p:cNvSpPr/>
          <p:nvPr/>
        </p:nvSpPr>
        <p:spPr>
          <a:xfrm flipH="false" flipV="false" rot="0">
            <a:off x="5288717" y="6207999"/>
            <a:ext cx="1007555" cy="1007555"/>
          </a:xfrm>
          <a:custGeom>
            <a:avLst/>
            <a:gdLst/>
            <a:ahLst/>
            <a:cxnLst/>
            <a:rect r="r" b="b" t="t" l="l"/>
            <a:pathLst>
              <a:path h="1007555" w="1007555">
                <a:moveTo>
                  <a:pt x="0" y="0"/>
                </a:moveTo>
                <a:lnTo>
                  <a:pt x="1007555" y="0"/>
                </a:lnTo>
                <a:lnTo>
                  <a:pt x="1007555" y="1007555"/>
                </a:lnTo>
                <a:lnTo>
                  <a:pt x="0" y="1007555"/>
                </a:lnTo>
                <a:lnTo>
                  <a:pt x="0" y="0"/>
                </a:lnTo>
                <a:close/>
              </a:path>
            </a:pathLst>
          </a:custGeom>
          <a:blipFill>
            <a:blip r:embed="rId12">
              <a:extLst>
                <a:ext uri="{96DAC541-7B7A-43D3-8B79-37D633B846F1}">
                  <asvg:svgBlip xmlns:asvg="http://schemas.microsoft.com/office/drawing/2016/SVG/main" r:embed="rId13"/>
                </a:ext>
              </a:extLst>
            </a:blip>
            <a:stretch>
              <a:fillRect l="0" t="-76869" r="-76869" b="0"/>
            </a:stretch>
          </a:blipFill>
        </p:spPr>
        <p:txBody>
          <a:bodyPr/>
          <a:p/>
        </p:txBody>
      </p:sp>
      <p:sp>
        <p:nvSpPr>
          <p:cNvPr name="Freeform 14" id="14"/>
          <p:cNvSpPr/>
          <p:nvPr/>
        </p:nvSpPr>
        <p:spPr>
          <a:xfrm flipH="false" flipV="false" rot="0">
            <a:off x="5573760" y="6630381"/>
            <a:ext cx="437469" cy="162790"/>
          </a:xfrm>
          <a:custGeom>
            <a:avLst/>
            <a:gdLst/>
            <a:ahLst/>
            <a:cxnLst/>
            <a:rect r="r" b="b" t="t" l="l"/>
            <a:pathLst>
              <a:path h="162790" w="437469">
                <a:moveTo>
                  <a:pt x="0" y="0"/>
                </a:moveTo>
                <a:lnTo>
                  <a:pt x="437469" y="0"/>
                </a:lnTo>
                <a:lnTo>
                  <a:pt x="437469" y="162790"/>
                </a:lnTo>
                <a:lnTo>
                  <a:pt x="0" y="162790"/>
                </a:lnTo>
                <a:lnTo>
                  <a:pt x="0" y="0"/>
                </a:lnTo>
                <a:close/>
              </a:path>
            </a:pathLst>
          </a:custGeom>
          <a:blipFill>
            <a:blip r:embed="rId14">
              <a:extLst>
                <a:ext uri="{96DAC541-7B7A-43D3-8B79-37D633B846F1}">
                  <asvg:svgBlip xmlns:asvg="http://schemas.microsoft.com/office/drawing/2016/SVG/main" r:embed="rId15"/>
                </a:ext>
              </a:extLst>
            </a:blip>
            <a:stretch>
              <a:fillRect l="-157485" t="-205270" r="-142070" b="-176568"/>
            </a:stretch>
          </a:blipFill>
        </p:spPr>
        <p:txBody>
          <a:bodyPr/>
          <a:p/>
        </p:txBody>
      </p:sp>
      <p:sp>
        <p:nvSpPr>
          <p:cNvPr name="Freeform 15" id="15"/>
          <p:cNvSpPr/>
          <p:nvPr/>
        </p:nvSpPr>
        <p:spPr>
          <a:xfrm flipH="false" flipV="false" rot="0">
            <a:off x="5717446" y="6484757"/>
            <a:ext cx="150096" cy="454039"/>
          </a:xfrm>
          <a:custGeom>
            <a:avLst/>
            <a:gdLst/>
            <a:ahLst/>
            <a:cxnLst/>
            <a:rect r="r" b="b" t="t" l="l"/>
            <a:pathLst>
              <a:path h="454039" w="150096">
                <a:moveTo>
                  <a:pt x="0" y="0"/>
                </a:moveTo>
                <a:lnTo>
                  <a:pt x="150096" y="0"/>
                </a:lnTo>
                <a:lnTo>
                  <a:pt x="150096" y="454039"/>
                </a:lnTo>
                <a:lnTo>
                  <a:pt x="0" y="454039"/>
                </a:lnTo>
                <a:lnTo>
                  <a:pt x="0" y="0"/>
                </a:lnTo>
                <a:close/>
              </a:path>
            </a:pathLst>
          </a:custGeom>
          <a:blipFill>
            <a:blip r:embed="rId16">
              <a:extLst>
                <a:ext uri="{96DAC541-7B7A-43D3-8B79-37D633B846F1}">
                  <asvg:svgBlip xmlns:asvg="http://schemas.microsoft.com/office/drawing/2016/SVG/main" r:embed="rId17"/>
                </a:ext>
              </a:extLst>
            </a:blip>
            <a:stretch>
              <a:fillRect l="-51038" t="-20505" r="-249216" b="-11810"/>
            </a:stretch>
          </a:blipFill>
        </p:spPr>
        <p:txBody>
          <a:bodyPr/>
          <a:p/>
        </p:txBody>
      </p:sp>
      <p:sp>
        <p:nvSpPr>
          <p:cNvPr name="TextBox 16" id="16"/>
          <p:cNvSpPr txBox="true"/>
          <p:nvPr/>
        </p:nvSpPr>
        <p:spPr>
          <a:xfrm rot="0">
            <a:off x="4456262" y="7404990"/>
            <a:ext cx="2638136" cy="619125"/>
          </a:xfrm>
          <a:prstGeom prst="rect">
            <a:avLst/>
          </a:prstGeom>
        </p:spPr>
        <p:txBody>
          <a:bodyPr anchor="t" rtlCol="false" tIns="0" lIns="0" bIns="0" rIns="0">
            <a:spAutoFit/>
          </a:bodyPr>
          <a:lstStyle/>
          <a:p>
            <a:pPr algn="ctr">
              <a:lnSpc>
                <a:spcPts val="2455"/>
              </a:lnSpc>
            </a:pPr>
            <a:r>
              <a:rPr lang="en-US" sz="2046" b="true">
                <a:solidFill>
                  <a:srgbClr val="17273F"/>
                </a:solidFill>
                <a:latin typeface="Garet Bold"/>
                <a:ea typeface="Garet Bold"/>
                <a:cs typeface="Garet Bold"/>
                <a:sym typeface="Garet Bold"/>
              </a:rPr>
              <a:t>Income </a:t>
            </a:r>
          </a:p>
          <a:p>
            <a:pPr algn="ctr">
              <a:lnSpc>
                <a:spcPts val="2455"/>
              </a:lnSpc>
            </a:pPr>
            <a:r>
              <a:rPr lang="en-US" sz="2046" b="true">
                <a:solidFill>
                  <a:srgbClr val="17273F"/>
                </a:solidFill>
                <a:latin typeface="Garet Bold"/>
                <a:ea typeface="Garet Bold"/>
                <a:cs typeface="Garet Bold"/>
                <a:sym typeface="Garet Bold"/>
              </a:rPr>
              <a:t>Protection</a:t>
            </a:r>
          </a:p>
        </p:txBody>
      </p:sp>
      <p:sp>
        <p:nvSpPr>
          <p:cNvPr name="Freeform 17" id="17"/>
          <p:cNvSpPr/>
          <p:nvPr/>
        </p:nvSpPr>
        <p:spPr>
          <a:xfrm flipH="false" flipV="false" rot="0">
            <a:off x="8640223" y="6210090"/>
            <a:ext cx="1007555" cy="1007555"/>
          </a:xfrm>
          <a:custGeom>
            <a:avLst/>
            <a:gdLst/>
            <a:ahLst/>
            <a:cxnLst/>
            <a:rect r="r" b="b" t="t" l="l"/>
            <a:pathLst>
              <a:path h="1007555" w="1007555">
                <a:moveTo>
                  <a:pt x="0" y="0"/>
                </a:moveTo>
                <a:lnTo>
                  <a:pt x="1007554" y="0"/>
                </a:lnTo>
                <a:lnTo>
                  <a:pt x="1007554" y="1007555"/>
                </a:lnTo>
                <a:lnTo>
                  <a:pt x="0" y="1007555"/>
                </a:lnTo>
                <a:lnTo>
                  <a:pt x="0" y="0"/>
                </a:lnTo>
                <a:close/>
              </a:path>
            </a:pathLst>
          </a:custGeom>
          <a:blipFill>
            <a:blip r:embed="rId18">
              <a:extLst>
                <a:ext uri="{96DAC541-7B7A-43D3-8B79-37D633B846F1}">
                  <asvg:svgBlip xmlns:asvg="http://schemas.microsoft.com/office/drawing/2016/SVG/main" r:embed="rId19"/>
                </a:ext>
              </a:extLst>
            </a:blip>
            <a:stretch>
              <a:fillRect l="-99276" t="0" r="-198010" b="-297287"/>
            </a:stretch>
          </a:blipFill>
        </p:spPr>
        <p:txBody>
          <a:bodyPr/>
          <a:p/>
        </p:txBody>
      </p:sp>
      <p:sp>
        <p:nvSpPr>
          <p:cNvPr name="Freeform 18" id="18"/>
          <p:cNvSpPr/>
          <p:nvPr/>
        </p:nvSpPr>
        <p:spPr>
          <a:xfrm flipH="false" flipV="false" rot="0">
            <a:off x="8833371" y="6413722"/>
            <a:ext cx="621258" cy="600291"/>
          </a:xfrm>
          <a:custGeom>
            <a:avLst/>
            <a:gdLst/>
            <a:ahLst/>
            <a:cxnLst/>
            <a:rect r="r" b="b" t="t" l="l"/>
            <a:pathLst>
              <a:path h="600291" w="621258">
                <a:moveTo>
                  <a:pt x="0" y="0"/>
                </a:moveTo>
                <a:lnTo>
                  <a:pt x="621258" y="0"/>
                </a:lnTo>
                <a:lnTo>
                  <a:pt x="621258" y="600291"/>
                </a:lnTo>
                <a:lnTo>
                  <a:pt x="0" y="60029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txBody>
          <a:bodyPr/>
          <a:p/>
        </p:txBody>
      </p:sp>
      <p:sp>
        <p:nvSpPr>
          <p:cNvPr name="TextBox 19" id="19"/>
          <p:cNvSpPr txBox="true"/>
          <p:nvPr/>
        </p:nvSpPr>
        <p:spPr>
          <a:xfrm rot="0">
            <a:off x="7824932" y="7402898"/>
            <a:ext cx="2638136" cy="618976"/>
          </a:xfrm>
          <a:prstGeom prst="rect">
            <a:avLst/>
          </a:prstGeom>
        </p:spPr>
        <p:txBody>
          <a:bodyPr anchor="t" rtlCol="false" tIns="0" lIns="0" bIns="0" rIns="0">
            <a:spAutoFit/>
          </a:bodyPr>
          <a:lstStyle/>
          <a:p>
            <a:pPr algn="ctr">
              <a:lnSpc>
                <a:spcPts val="2455"/>
              </a:lnSpc>
            </a:pPr>
            <a:r>
              <a:rPr lang="en-US" sz="2046" b="true">
                <a:solidFill>
                  <a:srgbClr val="17273F"/>
                </a:solidFill>
                <a:latin typeface="Garet Bold"/>
                <a:ea typeface="Garet Bold"/>
                <a:cs typeface="Garet Bold"/>
                <a:sym typeface="Garet Bold"/>
              </a:rPr>
              <a:t>Vehicle</a:t>
            </a:r>
          </a:p>
          <a:p>
            <a:pPr algn="ctr">
              <a:lnSpc>
                <a:spcPts val="2455"/>
              </a:lnSpc>
            </a:pPr>
            <a:r>
              <a:rPr lang="en-US" sz="2046" b="true">
                <a:solidFill>
                  <a:srgbClr val="17273F"/>
                </a:solidFill>
                <a:latin typeface="Garet Bold"/>
                <a:ea typeface="Garet Bold"/>
                <a:cs typeface="Garet Bold"/>
                <a:sym typeface="Garet Bold"/>
              </a:rPr>
              <a:t>Insurance</a:t>
            </a:r>
          </a:p>
        </p:txBody>
      </p:sp>
      <p:sp>
        <p:nvSpPr>
          <p:cNvPr name="Freeform 20" id="20"/>
          <p:cNvSpPr/>
          <p:nvPr/>
        </p:nvSpPr>
        <p:spPr>
          <a:xfrm flipH="false" flipV="false" rot="0">
            <a:off x="11991728" y="6212182"/>
            <a:ext cx="1007060" cy="1007555"/>
          </a:xfrm>
          <a:custGeom>
            <a:avLst/>
            <a:gdLst/>
            <a:ahLst/>
            <a:cxnLst/>
            <a:rect r="r" b="b" t="t" l="l"/>
            <a:pathLst>
              <a:path h="1007555" w="1007060">
                <a:moveTo>
                  <a:pt x="0" y="0"/>
                </a:moveTo>
                <a:lnTo>
                  <a:pt x="1007060" y="0"/>
                </a:lnTo>
                <a:lnTo>
                  <a:pt x="1007060" y="1007554"/>
                </a:lnTo>
                <a:lnTo>
                  <a:pt x="0" y="1007554"/>
                </a:lnTo>
                <a:lnTo>
                  <a:pt x="0" y="0"/>
                </a:lnTo>
                <a:close/>
              </a:path>
            </a:pathLst>
          </a:custGeom>
          <a:blipFill>
            <a:blip r:embed="rId22">
              <a:extLst>
                <a:ext uri="{96DAC541-7B7A-43D3-8B79-37D633B846F1}">
                  <asvg:svgBlip xmlns:asvg="http://schemas.microsoft.com/office/drawing/2016/SVG/main" r:embed="rId23"/>
                </a:ext>
              </a:extLst>
            </a:blip>
            <a:stretch>
              <a:fillRect l="0" t="0" r="-99751" b="-99653"/>
            </a:stretch>
          </a:blipFill>
        </p:spPr>
        <p:txBody>
          <a:bodyPr/>
          <a:p/>
        </p:txBody>
      </p:sp>
      <p:sp>
        <p:nvSpPr>
          <p:cNvPr name="Freeform 21" id="21"/>
          <p:cNvSpPr/>
          <p:nvPr/>
        </p:nvSpPr>
        <p:spPr>
          <a:xfrm flipH="false" flipV="false" rot="0">
            <a:off x="12236187" y="6424048"/>
            <a:ext cx="518142" cy="583822"/>
          </a:xfrm>
          <a:custGeom>
            <a:avLst/>
            <a:gdLst/>
            <a:ahLst/>
            <a:cxnLst/>
            <a:rect r="r" b="b" t="t" l="l"/>
            <a:pathLst>
              <a:path h="583822" w="518142">
                <a:moveTo>
                  <a:pt x="0" y="0"/>
                </a:moveTo>
                <a:lnTo>
                  <a:pt x="518143" y="0"/>
                </a:lnTo>
                <a:lnTo>
                  <a:pt x="518143" y="583822"/>
                </a:lnTo>
                <a:lnTo>
                  <a:pt x="0" y="58382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txBody>
          <a:bodyPr/>
          <a:p/>
        </p:txBody>
      </p:sp>
      <p:sp>
        <p:nvSpPr>
          <p:cNvPr name="TextBox 22" id="22"/>
          <p:cNvSpPr txBox="true"/>
          <p:nvPr/>
        </p:nvSpPr>
        <p:spPr>
          <a:xfrm rot="0">
            <a:off x="11193602" y="7400807"/>
            <a:ext cx="2638136" cy="618976"/>
          </a:xfrm>
          <a:prstGeom prst="rect">
            <a:avLst/>
          </a:prstGeom>
        </p:spPr>
        <p:txBody>
          <a:bodyPr anchor="t" rtlCol="false" tIns="0" lIns="0" bIns="0" rIns="0">
            <a:spAutoFit/>
          </a:bodyPr>
          <a:lstStyle/>
          <a:p>
            <a:pPr algn="ctr">
              <a:lnSpc>
                <a:spcPts val="2455"/>
              </a:lnSpc>
            </a:pPr>
            <a:r>
              <a:rPr lang="en-US" sz="2046" b="true">
                <a:solidFill>
                  <a:srgbClr val="17273F"/>
                </a:solidFill>
                <a:latin typeface="Garet Bold"/>
                <a:ea typeface="Garet Bold"/>
                <a:cs typeface="Garet Bold"/>
                <a:sym typeface="Garet Bold"/>
              </a:rPr>
              <a:t>Home &amp; Property Insurance</a:t>
            </a:r>
          </a:p>
        </p:txBody>
      </p:sp>
      <p:sp>
        <p:nvSpPr>
          <p:cNvPr name="Freeform 23" id="23"/>
          <p:cNvSpPr/>
          <p:nvPr/>
        </p:nvSpPr>
        <p:spPr>
          <a:xfrm flipH="false" flipV="false" rot="0">
            <a:off x="15342739" y="6214273"/>
            <a:ext cx="1014745" cy="1007555"/>
          </a:xfrm>
          <a:custGeom>
            <a:avLst/>
            <a:gdLst/>
            <a:ahLst/>
            <a:cxnLst/>
            <a:rect r="r" b="b" t="t" l="l"/>
            <a:pathLst>
              <a:path h="1007555" w="1014745">
                <a:moveTo>
                  <a:pt x="0" y="0"/>
                </a:moveTo>
                <a:lnTo>
                  <a:pt x="1014746" y="0"/>
                </a:lnTo>
                <a:lnTo>
                  <a:pt x="1014746" y="1007555"/>
                </a:lnTo>
                <a:lnTo>
                  <a:pt x="0" y="1007555"/>
                </a:lnTo>
                <a:lnTo>
                  <a:pt x="0" y="0"/>
                </a:lnTo>
                <a:close/>
              </a:path>
            </a:pathLst>
          </a:custGeom>
          <a:blipFill>
            <a:blip r:embed="rId26">
              <a:extLst>
                <a:ext uri="{96DAC541-7B7A-43D3-8B79-37D633B846F1}">
                  <asvg:svgBlip xmlns:asvg="http://schemas.microsoft.com/office/drawing/2016/SVG/main" r:embed="rId27"/>
                </a:ext>
              </a:extLst>
            </a:blip>
            <a:stretch>
              <a:fillRect l="-60497" t="0" r="-494281" b="-559451"/>
            </a:stretch>
          </a:blipFill>
        </p:spPr>
        <p:txBody>
          <a:bodyPr/>
          <a:p/>
        </p:txBody>
      </p:sp>
      <p:sp>
        <p:nvSpPr>
          <p:cNvPr name="Freeform 24" id="24"/>
          <p:cNvSpPr/>
          <p:nvPr/>
        </p:nvSpPr>
        <p:spPr>
          <a:xfrm flipH="false" flipV="false" rot="0">
            <a:off x="15602879" y="6435498"/>
            <a:ext cx="494466" cy="565104"/>
          </a:xfrm>
          <a:custGeom>
            <a:avLst/>
            <a:gdLst/>
            <a:ahLst/>
            <a:cxnLst/>
            <a:rect r="r" b="b" t="t" l="l"/>
            <a:pathLst>
              <a:path h="565104" w="494466">
                <a:moveTo>
                  <a:pt x="0" y="0"/>
                </a:moveTo>
                <a:lnTo>
                  <a:pt x="494466" y="0"/>
                </a:lnTo>
                <a:lnTo>
                  <a:pt x="494466" y="565104"/>
                </a:lnTo>
                <a:lnTo>
                  <a:pt x="0" y="565104"/>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txBody>
          <a:bodyPr/>
          <a:p/>
        </p:txBody>
      </p:sp>
      <p:sp>
        <p:nvSpPr>
          <p:cNvPr name="TextBox 25" id="25"/>
          <p:cNvSpPr txBox="true"/>
          <p:nvPr/>
        </p:nvSpPr>
        <p:spPr>
          <a:xfrm rot="0">
            <a:off x="14562272" y="7398716"/>
            <a:ext cx="2638136" cy="618976"/>
          </a:xfrm>
          <a:prstGeom prst="rect">
            <a:avLst/>
          </a:prstGeom>
        </p:spPr>
        <p:txBody>
          <a:bodyPr anchor="t" rtlCol="false" tIns="0" lIns="0" bIns="0" rIns="0">
            <a:spAutoFit/>
          </a:bodyPr>
          <a:lstStyle/>
          <a:p>
            <a:pPr algn="ctr">
              <a:lnSpc>
                <a:spcPts val="2455"/>
              </a:lnSpc>
            </a:pPr>
            <a:r>
              <a:rPr lang="en-US" sz="2046" b="true">
                <a:solidFill>
                  <a:srgbClr val="17273F"/>
                </a:solidFill>
                <a:latin typeface="Garet Bold"/>
                <a:ea typeface="Garet Bold"/>
                <a:cs typeface="Garet Bold"/>
                <a:sym typeface="Garet Bold"/>
              </a:rPr>
              <a:t>Travel</a:t>
            </a:r>
          </a:p>
          <a:p>
            <a:pPr algn="ctr">
              <a:lnSpc>
                <a:spcPts val="2455"/>
              </a:lnSpc>
            </a:pPr>
            <a:r>
              <a:rPr lang="en-US" sz="2046" b="true">
                <a:solidFill>
                  <a:srgbClr val="17273F"/>
                </a:solidFill>
                <a:latin typeface="Garet Bold"/>
                <a:ea typeface="Garet Bold"/>
                <a:cs typeface="Garet Bold"/>
                <a:sym typeface="Garet Bold"/>
              </a:rPr>
              <a:t>Insurance</a:t>
            </a:r>
          </a:p>
        </p:txBody>
      </p:sp>
      <p:sp>
        <p:nvSpPr>
          <p:cNvPr name="Freeform 26" id="26"/>
          <p:cNvSpPr/>
          <p:nvPr/>
        </p:nvSpPr>
        <p:spPr>
          <a:xfrm flipH="false" flipV="false" rot="0">
            <a:off x="15458234" y="1450043"/>
            <a:ext cx="748327" cy="231191"/>
          </a:xfrm>
          <a:custGeom>
            <a:avLst/>
            <a:gdLst/>
            <a:ahLst/>
            <a:cxnLst/>
            <a:rect r="r" b="b" t="t" l="l"/>
            <a:pathLst>
              <a:path h="231191" w="748327">
                <a:moveTo>
                  <a:pt x="0" y="0"/>
                </a:moveTo>
                <a:lnTo>
                  <a:pt x="748327" y="0"/>
                </a:lnTo>
                <a:lnTo>
                  <a:pt x="748327" y="231191"/>
                </a:lnTo>
                <a:lnTo>
                  <a:pt x="0" y="231191"/>
                </a:lnTo>
                <a:lnTo>
                  <a:pt x="0" y="0"/>
                </a:lnTo>
                <a:close/>
              </a:path>
            </a:pathLst>
          </a:custGeom>
          <a:blipFill>
            <a:blip r:embed="rId30">
              <a:extLst>
                <a:ext uri="{96DAC541-7B7A-43D3-8B79-37D633B846F1}">
                  <asvg:svgBlip xmlns:asvg="http://schemas.microsoft.com/office/drawing/2016/SVG/main" r:embed="rId31"/>
                </a:ext>
              </a:extLst>
            </a:blip>
            <a:stretch>
              <a:fillRect l="-28013" t="0" r="-57816" b="0"/>
            </a:stretch>
          </a:blipFill>
        </p:spPr>
        <p:txBody>
          <a:bodyPr/>
          <a:p/>
        </p:txBody>
      </p:sp>
      <p:sp>
        <p:nvSpPr>
          <p:cNvPr name="Freeform 27" id="27"/>
          <p:cNvSpPr/>
          <p:nvPr/>
        </p:nvSpPr>
        <p:spPr>
          <a:xfrm flipH="false" flipV="false" rot="-5400000">
            <a:off x="15459346" y="1450261"/>
            <a:ext cx="746103" cy="230755"/>
          </a:xfrm>
          <a:custGeom>
            <a:avLst/>
            <a:gdLst/>
            <a:ahLst/>
            <a:cxnLst/>
            <a:rect r="r" b="b" t="t" l="l"/>
            <a:pathLst>
              <a:path h="230755" w="746103">
                <a:moveTo>
                  <a:pt x="0" y="0"/>
                </a:moveTo>
                <a:lnTo>
                  <a:pt x="746103" y="0"/>
                </a:lnTo>
                <a:lnTo>
                  <a:pt x="746103" y="230755"/>
                </a:lnTo>
                <a:lnTo>
                  <a:pt x="0" y="230755"/>
                </a:lnTo>
                <a:lnTo>
                  <a:pt x="0" y="0"/>
                </a:lnTo>
                <a:close/>
              </a:path>
            </a:pathLst>
          </a:custGeom>
          <a:blipFill>
            <a:blip r:embed="rId2">
              <a:extLst>
                <a:ext uri="{96DAC541-7B7A-43D3-8B79-37D633B846F1}">
                  <asvg:svgBlip xmlns:asvg="http://schemas.microsoft.com/office/drawing/2016/SVG/main" r:embed="rId3"/>
                </a:ext>
              </a:extLst>
            </a:blip>
            <a:stretch>
              <a:fillRect l="-24033" t="-107723" r="-4438" b="-1529"/>
            </a:stretch>
          </a:blipFill>
        </p:spPr>
        <p:txBody>
          <a:bodyPr/>
          <a:p/>
        </p:txBody>
      </p:sp>
      <p:sp>
        <p:nvSpPr>
          <p:cNvPr name="Freeform 28" id="28"/>
          <p:cNvSpPr/>
          <p:nvPr/>
        </p:nvSpPr>
        <p:spPr>
          <a:xfrm flipH="false" flipV="false" rot="0">
            <a:off x="5939880" y="1732574"/>
            <a:ext cx="1226851" cy="1370783"/>
          </a:xfrm>
          <a:custGeom>
            <a:avLst/>
            <a:gdLst/>
            <a:ahLst/>
            <a:cxnLst/>
            <a:rect r="r" b="b" t="t" l="l"/>
            <a:pathLst>
              <a:path h="1370783" w="1226851">
                <a:moveTo>
                  <a:pt x="0" y="0"/>
                </a:moveTo>
                <a:lnTo>
                  <a:pt x="1226851" y="0"/>
                </a:lnTo>
                <a:lnTo>
                  <a:pt x="1226851" y="1370783"/>
                </a:lnTo>
                <a:lnTo>
                  <a:pt x="0" y="1370783"/>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txBody>
          <a:bodyPr/>
          <a:p/>
        </p:txBody>
      </p:sp>
      <p:sp>
        <p:nvSpPr>
          <p:cNvPr name="Freeform 29" id="29"/>
          <p:cNvSpPr/>
          <p:nvPr/>
        </p:nvSpPr>
        <p:spPr>
          <a:xfrm flipH="false" flipV="false" rot="0">
            <a:off x="15596543" y="8864586"/>
            <a:ext cx="1001604" cy="1119110"/>
          </a:xfrm>
          <a:custGeom>
            <a:avLst/>
            <a:gdLst/>
            <a:ahLst/>
            <a:cxnLst/>
            <a:rect r="r" b="b" t="t" l="l"/>
            <a:pathLst>
              <a:path h="1119110" w="1001604">
                <a:moveTo>
                  <a:pt x="0" y="0"/>
                </a:moveTo>
                <a:lnTo>
                  <a:pt x="1001604" y="0"/>
                </a:lnTo>
                <a:lnTo>
                  <a:pt x="1001604" y="1119110"/>
                </a:lnTo>
                <a:lnTo>
                  <a:pt x="0" y="1119110"/>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txBody>
          <a:bodyPr/>
          <a:p/>
        </p:txBody>
      </p:sp>
      <p:sp>
        <p:nvSpPr>
          <p:cNvPr name="TextBox 30" id="30"/>
          <p:cNvSpPr txBox="true"/>
          <p:nvPr/>
        </p:nvSpPr>
        <p:spPr>
          <a:xfrm rot="0">
            <a:off x="7507225" y="4619051"/>
            <a:ext cx="9752075" cy="790575"/>
          </a:xfrm>
          <a:prstGeom prst="rect">
            <a:avLst/>
          </a:prstGeom>
        </p:spPr>
        <p:txBody>
          <a:bodyPr anchor="t" rtlCol="false" tIns="0" lIns="0" bIns="0" rIns="0">
            <a:spAutoFit/>
          </a:bodyPr>
          <a:lstStyle/>
          <a:p>
            <a:pPr algn="just">
              <a:lnSpc>
                <a:spcPts val="2100"/>
              </a:lnSpc>
            </a:pPr>
            <a:r>
              <a:rPr lang="en-US" sz="1500">
                <a:solidFill>
                  <a:srgbClr val="17273F"/>
                </a:solidFill>
                <a:latin typeface="Garet"/>
                <a:ea typeface="Garet"/>
                <a:cs typeface="Garet"/>
                <a:sym typeface="Garet"/>
              </a:rPr>
              <a:t>Lorem ipsum dolor sit amet, consectetur adipiscing elit. Morbi volutpat pulvinar vulputate. Aliquam tincidunt nibh metus, vitae fringilla est aliquet vel. Cras eget ante sed massa efficitur maximus. Vestibulum ac suscipit massa.</a:t>
            </a:r>
          </a:p>
        </p:txBody>
      </p:sp>
      <p:sp>
        <p:nvSpPr>
          <p:cNvPr name="Freeform 31" id="31"/>
          <p:cNvSpPr/>
          <p:nvPr/>
        </p:nvSpPr>
        <p:spPr>
          <a:xfrm flipH="true" flipV="false" rot="0">
            <a:off x="16790051" y="8533293"/>
            <a:ext cx="1949836" cy="3157630"/>
          </a:xfrm>
          <a:custGeom>
            <a:avLst/>
            <a:gdLst/>
            <a:ahLst/>
            <a:cxnLst/>
            <a:rect r="r" b="b" t="t" l="l"/>
            <a:pathLst>
              <a:path h="3157630" w="1949836">
                <a:moveTo>
                  <a:pt x="1949836" y="0"/>
                </a:moveTo>
                <a:lnTo>
                  <a:pt x="0" y="0"/>
                </a:lnTo>
                <a:lnTo>
                  <a:pt x="0" y="3157630"/>
                </a:lnTo>
                <a:lnTo>
                  <a:pt x="1949836" y="3157630"/>
                </a:lnTo>
                <a:lnTo>
                  <a:pt x="1949836" y="0"/>
                </a:lnTo>
                <a:close/>
              </a:path>
            </a:pathLst>
          </a:custGeom>
          <a:blipFill>
            <a:blip r:embed="rId36">
              <a:extLst>
                <a:ext uri="{96DAC541-7B7A-43D3-8B79-37D633B846F1}">
                  <asvg:svgBlip xmlns:asvg="http://schemas.microsoft.com/office/drawing/2016/SVG/main" r:embed="rId37"/>
                </a:ext>
              </a:extLst>
            </a:blip>
            <a:stretch>
              <a:fillRect l="0" t="0" r="0" b="0"/>
            </a:stretch>
          </a:blipFill>
        </p:spPr>
        <p:txBody>
          <a:bodyPr/>
          <a:p/>
        </p:txBody>
      </p:sp>
      <p:sp>
        <p:nvSpPr>
          <p:cNvPr name="Freeform 32" id="32"/>
          <p:cNvSpPr/>
          <p:nvPr/>
        </p:nvSpPr>
        <p:spPr>
          <a:xfrm flipH="false" flipV="false" rot="0">
            <a:off x="1525356" y="8996899"/>
            <a:ext cx="755052" cy="854483"/>
          </a:xfrm>
          <a:custGeom>
            <a:avLst/>
            <a:gdLst/>
            <a:ahLst/>
            <a:cxnLst/>
            <a:rect r="r" b="b" t="t" l="l"/>
            <a:pathLst>
              <a:path h="854483" w="755052">
                <a:moveTo>
                  <a:pt x="0" y="0"/>
                </a:moveTo>
                <a:lnTo>
                  <a:pt x="755053" y="0"/>
                </a:lnTo>
                <a:lnTo>
                  <a:pt x="755053" y="854484"/>
                </a:lnTo>
                <a:lnTo>
                  <a:pt x="0" y="854484"/>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txBody>
          <a:bodyPr/>
          <a:p/>
        </p:txBody>
      </p:sp>
      <p:sp>
        <p:nvSpPr>
          <p:cNvPr name="Freeform 33" id="33"/>
          <p:cNvSpPr/>
          <p:nvPr/>
        </p:nvSpPr>
        <p:spPr>
          <a:xfrm flipH="false" flipV="false" rot="0">
            <a:off x="1691868" y="9261085"/>
            <a:ext cx="422028" cy="326112"/>
          </a:xfrm>
          <a:custGeom>
            <a:avLst/>
            <a:gdLst/>
            <a:ahLst/>
            <a:cxnLst/>
            <a:rect r="r" b="b" t="t" l="l"/>
            <a:pathLst>
              <a:path h="326112" w="422028">
                <a:moveTo>
                  <a:pt x="0" y="0"/>
                </a:moveTo>
                <a:lnTo>
                  <a:pt x="422028" y="0"/>
                </a:lnTo>
                <a:lnTo>
                  <a:pt x="422028" y="326112"/>
                </a:lnTo>
                <a:lnTo>
                  <a:pt x="0" y="326112"/>
                </a:lnTo>
                <a:lnTo>
                  <a:pt x="0" y="0"/>
                </a:lnTo>
                <a:close/>
              </a:path>
            </a:pathLst>
          </a:custGeom>
          <a:blipFill>
            <a:blip r:embed="rId40">
              <a:extLst>
                <a:ext uri="{96DAC541-7B7A-43D3-8B79-37D633B846F1}">
                  <asvg:svgBlip xmlns:asvg="http://schemas.microsoft.com/office/drawing/2016/SVG/main" r:embed="rId41"/>
                </a:ext>
              </a:extLst>
            </a:blip>
            <a:stretch>
              <a:fillRect l="-10840" t="-27265" r="-10729" b="-30060"/>
            </a:stretch>
          </a:blipFill>
        </p:spPr>
        <p:txBody>
          <a:bodyPr/>
          <a:p/>
        </p:txBody>
      </p:sp>
      <p:sp>
        <p:nvSpPr>
          <p:cNvPr name="Freeform 34" id="34"/>
          <p:cNvSpPr/>
          <p:nvPr/>
        </p:nvSpPr>
        <p:spPr>
          <a:xfrm flipH="false" flipV="false" rot="0">
            <a:off x="1170089" y="1272354"/>
            <a:ext cx="4258893" cy="660193"/>
          </a:xfrm>
          <a:custGeom>
            <a:avLst/>
            <a:gdLst/>
            <a:ahLst/>
            <a:cxnLst/>
            <a:rect r="r" b="b" t="t" l="l"/>
            <a:pathLst>
              <a:path h="660193" w="4258893">
                <a:moveTo>
                  <a:pt x="0" y="0"/>
                </a:moveTo>
                <a:lnTo>
                  <a:pt x="4258893" y="0"/>
                </a:lnTo>
                <a:lnTo>
                  <a:pt x="4258893" y="660194"/>
                </a:lnTo>
                <a:lnTo>
                  <a:pt x="0" y="660194"/>
                </a:lnTo>
                <a:lnTo>
                  <a:pt x="0" y="0"/>
                </a:lnTo>
                <a:close/>
              </a:path>
            </a:pathLst>
          </a:custGeom>
          <a:blipFill>
            <a:blip r:embed="rId42"/>
            <a:stretch>
              <a:fillRect l="0" t="0" r="0" b="0"/>
            </a:stretch>
          </a:blipFill>
        </p:spPr>
        <p:txBody>
          <a:body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98852" y="1362748"/>
            <a:ext cx="1196737" cy="1337136"/>
          </a:xfrm>
          <a:custGeom>
            <a:avLst/>
            <a:gdLst/>
            <a:ahLst/>
            <a:cxnLst/>
            <a:rect r="r" b="b" t="t" l="l"/>
            <a:pathLst>
              <a:path h="1337136" w="1196737">
                <a:moveTo>
                  <a:pt x="0" y="0"/>
                </a:moveTo>
                <a:lnTo>
                  <a:pt x="1196736" y="0"/>
                </a:lnTo>
                <a:lnTo>
                  <a:pt x="1196736" y="1337136"/>
                </a:lnTo>
                <a:lnTo>
                  <a:pt x="0" y="13371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sp>
        <p:nvSpPr>
          <p:cNvPr name="Freeform 3" id="3"/>
          <p:cNvSpPr/>
          <p:nvPr/>
        </p:nvSpPr>
        <p:spPr>
          <a:xfrm flipH="false" flipV="false" rot="0">
            <a:off x="11151949" y="2230635"/>
            <a:ext cx="13911298" cy="4611218"/>
          </a:xfrm>
          <a:custGeom>
            <a:avLst/>
            <a:gdLst/>
            <a:ahLst/>
            <a:cxnLst/>
            <a:rect r="r" b="b" t="t" l="l"/>
            <a:pathLst>
              <a:path h="4611218" w="13911298">
                <a:moveTo>
                  <a:pt x="0" y="0"/>
                </a:moveTo>
                <a:lnTo>
                  <a:pt x="13911298" y="0"/>
                </a:lnTo>
                <a:lnTo>
                  <a:pt x="13911298" y="4611219"/>
                </a:lnTo>
                <a:lnTo>
                  <a:pt x="0" y="4611219"/>
                </a:lnTo>
                <a:lnTo>
                  <a:pt x="0" y="0"/>
                </a:lnTo>
                <a:close/>
              </a:path>
            </a:pathLst>
          </a:custGeom>
          <a:blipFill>
            <a:blip r:embed="rId4">
              <a:extLst>
                <a:ext uri="{96DAC541-7B7A-43D3-8B79-37D633B846F1}">
                  <asvg:svgBlip xmlns:asvg="http://schemas.microsoft.com/office/drawing/2016/SVG/main" r:embed="rId5"/>
                </a:ext>
              </a:extLst>
            </a:blip>
            <a:stretch>
              <a:fillRect l="0" t="0" r="-82881" b="0"/>
            </a:stretch>
          </a:blipFill>
        </p:spPr>
        <p:txBody>
          <a:bodyPr/>
          <a:p/>
        </p:txBody>
      </p:sp>
      <p:sp>
        <p:nvSpPr>
          <p:cNvPr name="Freeform 4" id="4"/>
          <p:cNvSpPr/>
          <p:nvPr/>
        </p:nvSpPr>
        <p:spPr>
          <a:xfrm flipH="false" flipV="false" rot="0">
            <a:off x="11820663" y="6835776"/>
            <a:ext cx="6467337" cy="523560"/>
          </a:xfrm>
          <a:custGeom>
            <a:avLst/>
            <a:gdLst/>
            <a:ahLst/>
            <a:cxnLst/>
            <a:rect r="r" b="b" t="t" l="l"/>
            <a:pathLst>
              <a:path h="523560" w="6467337">
                <a:moveTo>
                  <a:pt x="0" y="0"/>
                </a:moveTo>
                <a:lnTo>
                  <a:pt x="6467337" y="0"/>
                </a:lnTo>
                <a:lnTo>
                  <a:pt x="6467337" y="523560"/>
                </a:lnTo>
                <a:lnTo>
                  <a:pt x="0" y="523560"/>
                </a:lnTo>
                <a:lnTo>
                  <a:pt x="0" y="0"/>
                </a:lnTo>
                <a:close/>
              </a:path>
            </a:pathLst>
          </a:custGeom>
          <a:blipFill>
            <a:blip r:embed="rId6"/>
            <a:stretch>
              <a:fillRect l="0" t="-25090" r="0" b="-4611"/>
            </a:stretch>
          </a:blipFill>
        </p:spPr>
        <p:txBody>
          <a:bodyPr/>
          <a:p/>
        </p:txBody>
      </p:sp>
      <p:sp>
        <p:nvSpPr>
          <p:cNvPr name="Freeform 5" id="5"/>
          <p:cNvSpPr/>
          <p:nvPr/>
        </p:nvSpPr>
        <p:spPr>
          <a:xfrm flipH="false" flipV="false" rot="0">
            <a:off x="4099128" y="6256215"/>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7">
              <a:extLst>
                <a:ext uri="{96DAC541-7B7A-43D3-8B79-37D633B846F1}">
                  <asvg:svgBlip xmlns:asvg="http://schemas.microsoft.com/office/drawing/2016/SVG/main" r:embed="rId8"/>
                </a:ext>
              </a:extLst>
            </a:blip>
            <a:stretch>
              <a:fillRect l="0" t="-125787" r="0" b="0"/>
            </a:stretch>
          </a:blipFill>
        </p:spPr>
        <p:txBody>
          <a:bodyPr/>
          <a:p/>
        </p:txBody>
      </p:sp>
      <p:sp>
        <p:nvSpPr>
          <p:cNvPr name="Freeform 6" id="6"/>
          <p:cNvSpPr/>
          <p:nvPr/>
        </p:nvSpPr>
        <p:spPr>
          <a:xfrm flipH="false" flipV="false" rot="0">
            <a:off x="6204166" y="6256215"/>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7">
              <a:extLst>
                <a:ext uri="{96DAC541-7B7A-43D3-8B79-37D633B846F1}">
                  <asvg:svgBlip xmlns:asvg="http://schemas.microsoft.com/office/drawing/2016/SVG/main" r:embed="rId8"/>
                </a:ext>
              </a:extLst>
            </a:blip>
            <a:stretch>
              <a:fillRect l="0" t="-125787" r="0" b="0"/>
            </a:stretch>
          </a:blipFill>
        </p:spPr>
        <p:txBody>
          <a:bodyPr/>
          <a:p/>
        </p:txBody>
      </p:sp>
      <p:sp>
        <p:nvSpPr>
          <p:cNvPr name="Freeform 7" id="7"/>
          <p:cNvSpPr/>
          <p:nvPr/>
        </p:nvSpPr>
        <p:spPr>
          <a:xfrm flipH="false" flipV="false" rot="0">
            <a:off x="7046818" y="736708"/>
            <a:ext cx="912369" cy="281871"/>
          </a:xfrm>
          <a:custGeom>
            <a:avLst/>
            <a:gdLst/>
            <a:ahLst/>
            <a:cxnLst/>
            <a:rect r="r" b="b" t="t" l="l"/>
            <a:pathLst>
              <a:path h="281871" w="912369">
                <a:moveTo>
                  <a:pt x="0" y="0"/>
                </a:moveTo>
                <a:lnTo>
                  <a:pt x="912369" y="0"/>
                </a:lnTo>
                <a:lnTo>
                  <a:pt x="912369" y="281871"/>
                </a:lnTo>
                <a:lnTo>
                  <a:pt x="0" y="281871"/>
                </a:lnTo>
                <a:lnTo>
                  <a:pt x="0" y="0"/>
                </a:lnTo>
                <a:close/>
              </a:path>
            </a:pathLst>
          </a:custGeom>
          <a:blipFill>
            <a:blip r:embed="rId9">
              <a:extLst>
                <a:ext uri="{96DAC541-7B7A-43D3-8B79-37D633B846F1}">
                  <asvg:svgBlip xmlns:asvg="http://schemas.microsoft.com/office/drawing/2016/SVG/main" r:embed="rId10"/>
                </a:ext>
              </a:extLst>
            </a:blip>
            <a:stretch>
              <a:fillRect l="-28013" t="0" r="-57816" b="0"/>
            </a:stretch>
          </a:blipFill>
        </p:spPr>
        <p:txBody>
          <a:bodyPr/>
          <a:p/>
        </p:txBody>
      </p:sp>
      <p:sp>
        <p:nvSpPr>
          <p:cNvPr name="Freeform 8" id="8"/>
          <p:cNvSpPr/>
          <p:nvPr/>
        </p:nvSpPr>
        <p:spPr>
          <a:xfrm flipH="false" flipV="false" rot="-5400000">
            <a:off x="7048174" y="736974"/>
            <a:ext cx="909658" cy="281339"/>
          </a:xfrm>
          <a:custGeom>
            <a:avLst/>
            <a:gdLst/>
            <a:ahLst/>
            <a:cxnLst/>
            <a:rect r="r" b="b" t="t" l="l"/>
            <a:pathLst>
              <a:path h="281339" w="909658">
                <a:moveTo>
                  <a:pt x="0" y="0"/>
                </a:moveTo>
                <a:lnTo>
                  <a:pt x="909658" y="0"/>
                </a:lnTo>
                <a:lnTo>
                  <a:pt x="909658" y="281339"/>
                </a:lnTo>
                <a:lnTo>
                  <a:pt x="0" y="281339"/>
                </a:lnTo>
                <a:lnTo>
                  <a:pt x="0" y="0"/>
                </a:lnTo>
                <a:close/>
              </a:path>
            </a:pathLst>
          </a:custGeom>
          <a:blipFill>
            <a:blip r:embed="rId7">
              <a:extLst>
                <a:ext uri="{96DAC541-7B7A-43D3-8B79-37D633B846F1}">
                  <asvg:svgBlip xmlns:asvg="http://schemas.microsoft.com/office/drawing/2016/SVG/main" r:embed="rId8"/>
                </a:ext>
              </a:extLst>
            </a:blip>
            <a:stretch>
              <a:fillRect l="-24033" t="-107723" r="-4438" b="-1529"/>
            </a:stretch>
          </a:blipFill>
        </p:spPr>
        <p:txBody>
          <a:bodyPr/>
          <a:p/>
        </p:txBody>
      </p:sp>
      <p:sp>
        <p:nvSpPr>
          <p:cNvPr name="Freeform 9" id="9"/>
          <p:cNvSpPr/>
          <p:nvPr/>
        </p:nvSpPr>
        <p:spPr>
          <a:xfrm flipH="false" flipV="false" rot="0">
            <a:off x="8421252" y="3645485"/>
            <a:ext cx="722748" cy="268947"/>
          </a:xfrm>
          <a:custGeom>
            <a:avLst/>
            <a:gdLst/>
            <a:ahLst/>
            <a:cxnLst/>
            <a:rect r="r" b="b" t="t" l="l"/>
            <a:pathLst>
              <a:path h="268947" w="722748">
                <a:moveTo>
                  <a:pt x="0" y="0"/>
                </a:moveTo>
                <a:lnTo>
                  <a:pt x="722748" y="0"/>
                </a:lnTo>
                <a:lnTo>
                  <a:pt x="722748" y="268947"/>
                </a:lnTo>
                <a:lnTo>
                  <a:pt x="0" y="268947"/>
                </a:lnTo>
                <a:lnTo>
                  <a:pt x="0" y="0"/>
                </a:lnTo>
                <a:close/>
              </a:path>
            </a:pathLst>
          </a:custGeom>
          <a:blipFill>
            <a:blip r:embed="rId11">
              <a:extLst>
                <a:ext uri="{96DAC541-7B7A-43D3-8B79-37D633B846F1}">
                  <asvg:svgBlip xmlns:asvg="http://schemas.microsoft.com/office/drawing/2016/SVG/main" r:embed="rId12"/>
                </a:ext>
              </a:extLst>
            </a:blip>
            <a:stretch>
              <a:fillRect l="-157485" t="-205270" r="-142070" b="-176568"/>
            </a:stretch>
          </a:blipFill>
        </p:spPr>
        <p:txBody>
          <a:bodyPr/>
          <a:p/>
        </p:txBody>
      </p:sp>
      <p:sp>
        <p:nvSpPr>
          <p:cNvPr name="Freeform 10" id="10"/>
          <p:cNvSpPr/>
          <p:nvPr/>
        </p:nvSpPr>
        <p:spPr>
          <a:xfrm flipH="false" flipV="false" rot="0">
            <a:off x="8658638" y="3404897"/>
            <a:ext cx="247976" cy="750123"/>
          </a:xfrm>
          <a:custGeom>
            <a:avLst/>
            <a:gdLst/>
            <a:ahLst/>
            <a:cxnLst/>
            <a:rect r="r" b="b" t="t" l="l"/>
            <a:pathLst>
              <a:path h="750123" w="247976">
                <a:moveTo>
                  <a:pt x="0" y="0"/>
                </a:moveTo>
                <a:lnTo>
                  <a:pt x="247976" y="0"/>
                </a:lnTo>
                <a:lnTo>
                  <a:pt x="247976" y="750123"/>
                </a:lnTo>
                <a:lnTo>
                  <a:pt x="0" y="750123"/>
                </a:lnTo>
                <a:lnTo>
                  <a:pt x="0" y="0"/>
                </a:lnTo>
                <a:close/>
              </a:path>
            </a:pathLst>
          </a:custGeom>
          <a:blipFill>
            <a:blip r:embed="rId13">
              <a:extLst>
                <a:ext uri="{96DAC541-7B7A-43D3-8B79-37D633B846F1}">
                  <asvg:svgBlip xmlns:asvg="http://schemas.microsoft.com/office/drawing/2016/SVG/main" r:embed="rId14"/>
                </a:ext>
              </a:extLst>
            </a:blip>
            <a:stretch>
              <a:fillRect l="-51038" t="-20505" r="-249216" b="-11810"/>
            </a:stretch>
          </a:blipFill>
        </p:spPr>
        <p:txBody>
          <a:bodyPr/>
          <a:p/>
        </p:txBody>
      </p:sp>
      <p:grpSp>
        <p:nvGrpSpPr>
          <p:cNvPr name="Group 11" id="11"/>
          <p:cNvGrpSpPr/>
          <p:nvPr/>
        </p:nvGrpSpPr>
        <p:grpSpPr>
          <a:xfrm rot="0">
            <a:off x="11151949" y="-577994"/>
            <a:ext cx="7406718" cy="6408075"/>
            <a:chOff x="0" y="0"/>
            <a:chExt cx="752062" cy="650662"/>
          </a:xfrm>
        </p:grpSpPr>
        <p:sp>
          <p:nvSpPr>
            <p:cNvPr name="Freeform 12" id="12"/>
            <p:cNvSpPr/>
            <p:nvPr/>
          </p:nvSpPr>
          <p:spPr>
            <a:xfrm flipH="false" flipV="false" rot="0">
              <a:off x="0" y="0"/>
              <a:ext cx="752062" cy="650662"/>
            </a:xfrm>
            <a:custGeom>
              <a:avLst/>
              <a:gdLst/>
              <a:ahLst/>
              <a:cxnLst/>
              <a:rect r="r" b="b" t="t" l="l"/>
              <a:pathLst>
                <a:path h="650662" w="752062">
                  <a:moveTo>
                    <a:pt x="104526" y="0"/>
                  </a:moveTo>
                  <a:lnTo>
                    <a:pt x="647536" y="0"/>
                  </a:lnTo>
                  <a:cubicBezTo>
                    <a:pt x="675258" y="0"/>
                    <a:pt x="701845" y="11012"/>
                    <a:pt x="721447" y="30615"/>
                  </a:cubicBezTo>
                  <a:cubicBezTo>
                    <a:pt x="741050" y="50217"/>
                    <a:pt x="752062" y="76804"/>
                    <a:pt x="752062" y="104526"/>
                  </a:cubicBezTo>
                  <a:lnTo>
                    <a:pt x="752062" y="546136"/>
                  </a:lnTo>
                  <a:cubicBezTo>
                    <a:pt x="752062" y="603864"/>
                    <a:pt x="705264" y="650662"/>
                    <a:pt x="647536" y="650662"/>
                  </a:cubicBezTo>
                  <a:lnTo>
                    <a:pt x="104526" y="650662"/>
                  </a:lnTo>
                  <a:cubicBezTo>
                    <a:pt x="46798" y="650662"/>
                    <a:pt x="0" y="603864"/>
                    <a:pt x="0" y="546136"/>
                  </a:cubicBezTo>
                  <a:lnTo>
                    <a:pt x="0" y="104526"/>
                  </a:lnTo>
                  <a:cubicBezTo>
                    <a:pt x="0" y="46798"/>
                    <a:pt x="46798" y="0"/>
                    <a:pt x="104526" y="0"/>
                  </a:cubicBezTo>
                  <a:close/>
                </a:path>
              </a:pathLst>
            </a:custGeom>
            <a:blipFill>
              <a:blip r:embed="rId15"/>
              <a:stretch>
                <a:fillRect l="-29741" t="0" r="-29741" b="0"/>
              </a:stretch>
            </a:blipFill>
          </p:spPr>
        </p:sp>
      </p:grpSp>
      <p:sp>
        <p:nvSpPr>
          <p:cNvPr name="Freeform 13" id="13"/>
          <p:cNvSpPr/>
          <p:nvPr/>
        </p:nvSpPr>
        <p:spPr>
          <a:xfrm flipH="false" flipV="false" rot="0">
            <a:off x="-989014" y="9877202"/>
            <a:ext cx="10843988" cy="1748593"/>
          </a:xfrm>
          <a:custGeom>
            <a:avLst/>
            <a:gdLst/>
            <a:ahLst/>
            <a:cxnLst/>
            <a:rect r="r" b="b" t="t" l="l"/>
            <a:pathLst>
              <a:path h="1748593" w="10843988">
                <a:moveTo>
                  <a:pt x="0" y="0"/>
                </a:moveTo>
                <a:lnTo>
                  <a:pt x="10843987" y="0"/>
                </a:lnTo>
                <a:lnTo>
                  <a:pt x="10843987" y="1748593"/>
                </a:lnTo>
                <a:lnTo>
                  <a:pt x="0" y="174859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txBody>
          <a:bodyPr/>
          <a:p/>
        </p:txBody>
      </p:sp>
      <p:sp>
        <p:nvSpPr>
          <p:cNvPr name="Freeform 14" id="14"/>
          <p:cNvSpPr/>
          <p:nvPr/>
        </p:nvSpPr>
        <p:spPr>
          <a:xfrm flipH="false" flipV="false" rot="0">
            <a:off x="4240817" y="9748682"/>
            <a:ext cx="14998829" cy="2587298"/>
          </a:xfrm>
          <a:custGeom>
            <a:avLst/>
            <a:gdLst/>
            <a:ahLst/>
            <a:cxnLst/>
            <a:rect r="r" b="b" t="t" l="l"/>
            <a:pathLst>
              <a:path h="2587298" w="14998829">
                <a:moveTo>
                  <a:pt x="0" y="0"/>
                </a:moveTo>
                <a:lnTo>
                  <a:pt x="14998829" y="0"/>
                </a:lnTo>
                <a:lnTo>
                  <a:pt x="14998829" y="2587298"/>
                </a:lnTo>
                <a:lnTo>
                  <a:pt x="0" y="258729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txBody>
          <a:bodyPr/>
          <a:p/>
        </p:txBody>
      </p:sp>
      <p:sp>
        <p:nvSpPr>
          <p:cNvPr name="Freeform 15" id="15"/>
          <p:cNvSpPr/>
          <p:nvPr/>
        </p:nvSpPr>
        <p:spPr>
          <a:xfrm flipH="false" flipV="false" rot="0">
            <a:off x="1170089" y="1272354"/>
            <a:ext cx="4258893" cy="660193"/>
          </a:xfrm>
          <a:custGeom>
            <a:avLst/>
            <a:gdLst/>
            <a:ahLst/>
            <a:cxnLst/>
            <a:rect r="r" b="b" t="t" l="l"/>
            <a:pathLst>
              <a:path h="660193" w="4258893">
                <a:moveTo>
                  <a:pt x="0" y="0"/>
                </a:moveTo>
                <a:lnTo>
                  <a:pt x="4258893" y="0"/>
                </a:lnTo>
                <a:lnTo>
                  <a:pt x="4258893" y="660194"/>
                </a:lnTo>
                <a:lnTo>
                  <a:pt x="0" y="660194"/>
                </a:lnTo>
                <a:lnTo>
                  <a:pt x="0" y="0"/>
                </a:lnTo>
                <a:close/>
              </a:path>
            </a:pathLst>
          </a:custGeom>
          <a:blipFill>
            <a:blip r:embed="rId20"/>
            <a:stretch>
              <a:fillRect l="0" t="0" r="0" b="0"/>
            </a:stretch>
          </a:blipFill>
        </p:spPr>
        <p:txBody>
          <a:bodyPr/>
          <a:p/>
        </p:txBody>
      </p:sp>
      <p:sp>
        <p:nvSpPr>
          <p:cNvPr name="Freeform 16" id="16"/>
          <p:cNvSpPr/>
          <p:nvPr/>
        </p:nvSpPr>
        <p:spPr>
          <a:xfrm flipH="false" flipV="false" rot="5400000">
            <a:off x="7656501" y="2971888"/>
            <a:ext cx="6467337" cy="523560"/>
          </a:xfrm>
          <a:custGeom>
            <a:avLst/>
            <a:gdLst/>
            <a:ahLst/>
            <a:cxnLst/>
            <a:rect r="r" b="b" t="t" l="l"/>
            <a:pathLst>
              <a:path h="523560" w="6467337">
                <a:moveTo>
                  <a:pt x="0" y="0"/>
                </a:moveTo>
                <a:lnTo>
                  <a:pt x="6467337" y="0"/>
                </a:lnTo>
                <a:lnTo>
                  <a:pt x="6467337" y="523560"/>
                </a:lnTo>
                <a:lnTo>
                  <a:pt x="0" y="523560"/>
                </a:lnTo>
                <a:lnTo>
                  <a:pt x="0" y="0"/>
                </a:lnTo>
                <a:close/>
              </a:path>
            </a:pathLst>
          </a:custGeom>
          <a:blipFill>
            <a:blip r:embed="rId6"/>
            <a:stretch>
              <a:fillRect l="0" t="-25090" r="0" b="-4611"/>
            </a:stretch>
          </a:blipFill>
        </p:spPr>
        <p:txBody>
          <a:bodyPr/>
          <a:p/>
        </p:txBody>
      </p:sp>
      <p:grpSp>
        <p:nvGrpSpPr>
          <p:cNvPr name="Group 17" id="17"/>
          <p:cNvGrpSpPr/>
          <p:nvPr/>
        </p:nvGrpSpPr>
        <p:grpSpPr>
          <a:xfrm rot="0">
            <a:off x="1664459" y="7765515"/>
            <a:ext cx="3270153" cy="1568362"/>
            <a:chOff x="0" y="0"/>
            <a:chExt cx="861275" cy="413067"/>
          </a:xfrm>
        </p:grpSpPr>
        <p:sp>
          <p:nvSpPr>
            <p:cNvPr name="Freeform 18" id="18"/>
            <p:cNvSpPr/>
            <p:nvPr/>
          </p:nvSpPr>
          <p:spPr>
            <a:xfrm flipH="false" flipV="false" rot="0">
              <a:off x="0" y="0"/>
              <a:ext cx="861275" cy="413067"/>
            </a:xfrm>
            <a:custGeom>
              <a:avLst/>
              <a:gdLst/>
              <a:ahLst/>
              <a:cxnLst/>
              <a:rect r="r" b="b" t="t" l="l"/>
              <a:pathLst>
                <a:path h="413067" w="861275">
                  <a:moveTo>
                    <a:pt x="40247" y="0"/>
                  </a:moveTo>
                  <a:lnTo>
                    <a:pt x="821028" y="0"/>
                  </a:lnTo>
                  <a:cubicBezTo>
                    <a:pt x="843256" y="0"/>
                    <a:pt x="861275" y="18019"/>
                    <a:pt x="861275" y="40247"/>
                  </a:cubicBezTo>
                  <a:lnTo>
                    <a:pt x="861275" y="372820"/>
                  </a:lnTo>
                  <a:cubicBezTo>
                    <a:pt x="861275" y="395048"/>
                    <a:pt x="843256" y="413067"/>
                    <a:pt x="821028" y="413067"/>
                  </a:cubicBezTo>
                  <a:lnTo>
                    <a:pt x="40247" y="413067"/>
                  </a:lnTo>
                  <a:cubicBezTo>
                    <a:pt x="18019" y="413067"/>
                    <a:pt x="0" y="395048"/>
                    <a:pt x="0" y="372820"/>
                  </a:cubicBezTo>
                  <a:lnTo>
                    <a:pt x="0" y="40247"/>
                  </a:lnTo>
                  <a:cubicBezTo>
                    <a:pt x="0" y="18019"/>
                    <a:pt x="18019" y="0"/>
                    <a:pt x="40247" y="0"/>
                  </a:cubicBezTo>
                  <a:close/>
                </a:path>
              </a:pathLst>
            </a:custGeom>
            <a:solidFill>
              <a:srgbClr val="17273F"/>
            </a:solidFill>
          </p:spPr>
        </p:sp>
        <p:sp>
          <p:nvSpPr>
            <p:cNvPr name="TextBox 19" id="19"/>
            <p:cNvSpPr txBox="true"/>
            <p:nvPr/>
          </p:nvSpPr>
          <p:spPr>
            <a:xfrm>
              <a:off x="0" y="-9525"/>
              <a:ext cx="861275" cy="422592"/>
            </a:xfrm>
            <a:prstGeom prst="rect">
              <a:avLst/>
            </a:prstGeom>
          </p:spPr>
          <p:txBody>
            <a:bodyPr anchor="ctr" rtlCol="false" tIns="50800" lIns="50800" bIns="50800" rIns="50800"/>
            <a:lstStyle/>
            <a:p>
              <a:pPr algn="ctr">
                <a:lnSpc>
                  <a:spcPts val="2455"/>
                </a:lnSpc>
              </a:pPr>
            </a:p>
          </p:txBody>
        </p:sp>
      </p:grpSp>
      <p:grpSp>
        <p:nvGrpSpPr>
          <p:cNvPr name="Group 20" id="20"/>
          <p:cNvGrpSpPr/>
          <p:nvPr/>
        </p:nvGrpSpPr>
        <p:grpSpPr>
          <a:xfrm rot="0">
            <a:off x="5766767" y="7765515"/>
            <a:ext cx="3270153" cy="1568362"/>
            <a:chOff x="0" y="0"/>
            <a:chExt cx="861275" cy="413067"/>
          </a:xfrm>
        </p:grpSpPr>
        <p:sp>
          <p:nvSpPr>
            <p:cNvPr name="Freeform 21" id="21"/>
            <p:cNvSpPr/>
            <p:nvPr/>
          </p:nvSpPr>
          <p:spPr>
            <a:xfrm flipH="false" flipV="false" rot="0">
              <a:off x="0" y="0"/>
              <a:ext cx="861275" cy="413067"/>
            </a:xfrm>
            <a:custGeom>
              <a:avLst/>
              <a:gdLst/>
              <a:ahLst/>
              <a:cxnLst/>
              <a:rect r="r" b="b" t="t" l="l"/>
              <a:pathLst>
                <a:path h="413067" w="861275">
                  <a:moveTo>
                    <a:pt x="40247" y="0"/>
                  </a:moveTo>
                  <a:lnTo>
                    <a:pt x="821028" y="0"/>
                  </a:lnTo>
                  <a:cubicBezTo>
                    <a:pt x="843256" y="0"/>
                    <a:pt x="861275" y="18019"/>
                    <a:pt x="861275" y="40247"/>
                  </a:cubicBezTo>
                  <a:lnTo>
                    <a:pt x="861275" y="372820"/>
                  </a:lnTo>
                  <a:cubicBezTo>
                    <a:pt x="861275" y="395048"/>
                    <a:pt x="843256" y="413067"/>
                    <a:pt x="821028" y="413067"/>
                  </a:cubicBezTo>
                  <a:lnTo>
                    <a:pt x="40247" y="413067"/>
                  </a:lnTo>
                  <a:cubicBezTo>
                    <a:pt x="18019" y="413067"/>
                    <a:pt x="0" y="395048"/>
                    <a:pt x="0" y="372820"/>
                  </a:cubicBezTo>
                  <a:lnTo>
                    <a:pt x="0" y="40247"/>
                  </a:lnTo>
                  <a:cubicBezTo>
                    <a:pt x="0" y="18019"/>
                    <a:pt x="18019" y="0"/>
                    <a:pt x="40247" y="0"/>
                  </a:cubicBezTo>
                  <a:close/>
                </a:path>
              </a:pathLst>
            </a:custGeom>
            <a:solidFill>
              <a:srgbClr val="17273F"/>
            </a:solidFill>
          </p:spPr>
        </p:sp>
        <p:sp>
          <p:nvSpPr>
            <p:cNvPr name="TextBox 22" id="22"/>
            <p:cNvSpPr txBox="true"/>
            <p:nvPr/>
          </p:nvSpPr>
          <p:spPr>
            <a:xfrm>
              <a:off x="0" y="-9525"/>
              <a:ext cx="861275" cy="422592"/>
            </a:xfrm>
            <a:prstGeom prst="rect">
              <a:avLst/>
            </a:prstGeom>
          </p:spPr>
          <p:txBody>
            <a:bodyPr anchor="ctr" rtlCol="false" tIns="50800" lIns="50800" bIns="50800" rIns="50800"/>
            <a:lstStyle/>
            <a:p>
              <a:pPr algn="ctr">
                <a:lnSpc>
                  <a:spcPts val="2455"/>
                </a:lnSpc>
              </a:pPr>
            </a:p>
          </p:txBody>
        </p:sp>
      </p:grpSp>
      <p:sp>
        <p:nvSpPr>
          <p:cNvPr name="TextBox 23" id="23"/>
          <p:cNvSpPr txBox="true"/>
          <p:nvPr/>
        </p:nvSpPr>
        <p:spPr>
          <a:xfrm rot="0">
            <a:off x="1252633" y="2627873"/>
            <a:ext cx="6824557" cy="1908419"/>
          </a:xfrm>
          <a:prstGeom prst="rect">
            <a:avLst/>
          </a:prstGeom>
        </p:spPr>
        <p:txBody>
          <a:bodyPr anchor="t" rtlCol="false" tIns="0" lIns="0" bIns="0" rIns="0">
            <a:spAutoFit/>
          </a:bodyPr>
          <a:lstStyle/>
          <a:p>
            <a:pPr algn="l">
              <a:lnSpc>
                <a:spcPts val="7468"/>
              </a:lnSpc>
            </a:pPr>
            <a:r>
              <a:rPr lang="en-US" sz="6494" b="true">
                <a:solidFill>
                  <a:srgbClr val="17273F"/>
                </a:solidFill>
                <a:latin typeface="Garet Bold"/>
                <a:ea typeface="Garet Bold"/>
                <a:cs typeface="Garet Bold"/>
                <a:sym typeface="Garet Bold"/>
              </a:rPr>
              <a:t>Serious Illness &amp; Life Cover</a:t>
            </a:r>
          </a:p>
        </p:txBody>
      </p:sp>
      <p:sp>
        <p:nvSpPr>
          <p:cNvPr name="TextBox 24" id="24"/>
          <p:cNvSpPr txBox="true"/>
          <p:nvPr/>
        </p:nvSpPr>
        <p:spPr>
          <a:xfrm rot="0">
            <a:off x="1252633" y="4710453"/>
            <a:ext cx="8342956" cy="1323975"/>
          </a:xfrm>
          <a:prstGeom prst="rect">
            <a:avLst/>
          </a:prstGeom>
        </p:spPr>
        <p:txBody>
          <a:bodyPr anchor="t" rtlCol="false" tIns="0" lIns="0" bIns="0" rIns="0">
            <a:spAutoFit/>
          </a:bodyPr>
          <a:lstStyle/>
          <a:p>
            <a:pPr algn="just">
              <a:lnSpc>
                <a:spcPts val="2100"/>
              </a:lnSpc>
            </a:pPr>
            <a:r>
              <a:rPr lang="en-US" sz="1500">
                <a:solidFill>
                  <a:srgbClr val="17273F"/>
                </a:solidFill>
                <a:latin typeface="Garet"/>
                <a:ea typeface="Garet"/>
                <a:cs typeface="Garet"/>
                <a:sym typeface="Garet"/>
              </a:rPr>
              <a:t>Lorem ipsum dolor sit amet, consectetur adipiscing elit. Morbi volutpat pulvinar vulputate. Aliquam tincidunt nibh metus, vitae fringilla est aliquet vel. Cras eget ante sed massa efficitur maximus. Vestibulum ac suscipit massa. Fusce semper, erat ac bibendum efficitur, sapien turpis ullamcorper ipsum, vulputate fringilla lacus purus sed nisi.</a:t>
            </a:r>
          </a:p>
        </p:txBody>
      </p:sp>
      <p:sp>
        <p:nvSpPr>
          <p:cNvPr name="TextBox 25" id="25"/>
          <p:cNvSpPr txBox="true"/>
          <p:nvPr/>
        </p:nvSpPr>
        <p:spPr>
          <a:xfrm rot="0">
            <a:off x="1252633" y="6218115"/>
            <a:ext cx="3512078" cy="603342"/>
          </a:xfrm>
          <a:prstGeom prst="rect">
            <a:avLst/>
          </a:prstGeom>
        </p:spPr>
        <p:txBody>
          <a:bodyPr anchor="t" rtlCol="false" tIns="0" lIns="0" bIns="0" rIns="0">
            <a:spAutoFit/>
          </a:bodyPr>
          <a:lstStyle/>
          <a:p>
            <a:pPr algn="l">
              <a:lnSpc>
                <a:spcPts val="2444"/>
              </a:lnSpc>
            </a:pPr>
            <a:r>
              <a:rPr lang="en-US" sz="1746" b="true">
                <a:solidFill>
                  <a:srgbClr val="17273F"/>
                </a:solidFill>
                <a:latin typeface="Garet Bold"/>
                <a:ea typeface="Garet Bold"/>
                <a:cs typeface="Garet Bold"/>
                <a:sym typeface="Garet Bold"/>
              </a:rPr>
              <a:t>ACME Inc’s Recommendation For:</a:t>
            </a:r>
          </a:p>
        </p:txBody>
      </p:sp>
      <p:sp>
        <p:nvSpPr>
          <p:cNvPr name="TextBox 26" id="26"/>
          <p:cNvSpPr txBox="true"/>
          <p:nvPr/>
        </p:nvSpPr>
        <p:spPr>
          <a:xfrm rot="0">
            <a:off x="4202486" y="6345439"/>
            <a:ext cx="4608878" cy="353489"/>
          </a:xfrm>
          <a:prstGeom prst="rect">
            <a:avLst/>
          </a:prstGeom>
        </p:spPr>
        <p:txBody>
          <a:bodyPr anchor="t" rtlCol="false" tIns="0" lIns="0" bIns="0" rIns="0">
            <a:spAutoFit/>
          </a:bodyPr>
          <a:lstStyle/>
          <a:p>
            <a:pPr algn="ctr">
              <a:lnSpc>
                <a:spcPts val="2864"/>
              </a:lnSpc>
            </a:pPr>
            <a:r>
              <a:rPr lang="en-US" b="true" sz="2046">
                <a:solidFill>
                  <a:srgbClr val="FFFFFF"/>
                </a:solidFill>
                <a:latin typeface="Garet Bold"/>
                <a:ea typeface="Garet Bold"/>
                <a:cs typeface="Garet Bold"/>
                <a:sym typeface="Garet Bold"/>
              </a:rPr>
              <a:t>Health</a:t>
            </a:r>
            <a:r>
              <a:rPr lang="en-US" b="true" sz="2046">
                <a:solidFill>
                  <a:srgbClr val="FFFFFF"/>
                </a:solidFill>
                <a:latin typeface="Garet Bold"/>
                <a:ea typeface="Garet Bold"/>
                <a:cs typeface="Garet Bold"/>
                <a:sym typeface="Garet Bold"/>
              </a:rPr>
              <a:t> and Family Well-being</a:t>
            </a:r>
          </a:p>
        </p:txBody>
      </p:sp>
      <p:sp>
        <p:nvSpPr>
          <p:cNvPr name="TextBox 27" id="27"/>
          <p:cNvSpPr txBox="true"/>
          <p:nvPr/>
        </p:nvSpPr>
        <p:spPr>
          <a:xfrm rot="0">
            <a:off x="2406358" y="7321236"/>
            <a:ext cx="1855598" cy="357597"/>
          </a:xfrm>
          <a:prstGeom prst="rect">
            <a:avLst/>
          </a:prstGeom>
        </p:spPr>
        <p:txBody>
          <a:bodyPr anchor="t" rtlCol="false" tIns="0" lIns="0" bIns="0" rIns="0">
            <a:spAutoFit/>
          </a:bodyPr>
          <a:lstStyle/>
          <a:p>
            <a:pPr algn="l">
              <a:lnSpc>
                <a:spcPts val="2864"/>
              </a:lnSpc>
            </a:pPr>
            <a:r>
              <a:rPr lang="en-US" sz="2046" b="true">
                <a:solidFill>
                  <a:srgbClr val="17273F"/>
                </a:solidFill>
                <a:latin typeface="Garet Bold"/>
                <a:ea typeface="Garet Bold"/>
                <a:cs typeface="Garet Bold"/>
                <a:sym typeface="Garet Bold"/>
              </a:rPr>
              <a:t>Assured For</a:t>
            </a:r>
          </a:p>
        </p:txBody>
      </p:sp>
      <p:sp>
        <p:nvSpPr>
          <p:cNvPr name="TextBox 28" id="28"/>
          <p:cNvSpPr txBox="true"/>
          <p:nvPr/>
        </p:nvSpPr>
        <p:spPr>
          <a:xfrm rot="0">
            <a:off x="6474045" y="7321236"/>
            <a:ext cx="1855598" cy="357597"/>
          </a:xfrm>
          <a:prstGeom prst="rect">
            <a:avLst/>
          </a:prstGeom>
        </p:spPr>
        <p:txBody>
          <a:bodyPr anchor="t" rtlCol="false" tIns="0" lIns="0" bIns="0" rIns="0">
            <a:spAutoFit/>
          </a:bodyPr>
          <a:lstStyle/>
          <a:p>
            <a:pPr algn="ctr">
              <a:lnSpc>
                <a:spcPts val="2864"/>
              </a:lnSpc>
            </a:pPr>
            <a:r>
              <a:rPr lang="en-US" sz="2046" b="true">
                <a:solidFill>
                  <a:srgbClr val="17273F"/>
                </a:solidFill>
                <a:latin typeface="Garet Bold"/>
                <a:ea typeface="Garet Bold"/>
                <a:cs typeface="Garet Bold"/>
                <a:sym typeface="Garet Bold"/>
              </a:rPr>
              <a:t>Term</a:t>
            </a:r>
          </a:p>
        </p:txBody>
      </p:sp>
      <p:grpSp>
        <p:nvGrpSpPr>
          <p:cNvPr name="Group 29" id="29"/>
          <p:cNvGrpSpPr/>
          <p:nvPr/>
        </p:nvGrpSpPr>
        <p:grpSpPr>
          <a:xfrm rot="0">
            <a:off x="9989407" y="7765515"/>
            <a:ext cx="3270153" cy="1568362"/>
            <a:chOff x="0" y="0"/>
            <a:chExt cx="861275" cy="413067"/>
          </a:xfrm>
        </p:grpSpPr>
        <p:sp>
          <p:nvSpPr>
            <p:cNvPr name="Freeform 30" id="30"/>
            <p:cNvSpPr/>
            <p:nvPr/>
          </p:nvSpPr>
          <p:spPr>
            <a:xfrm flipH="false" flipV="false" rot="0">
              <a:off x="0" y="0"/>
              <a:ext cx="861275" cy="413067"/>
            </a:xfrm>
            <a:custGeom>
              <a:avLst/>
              <a:gdLst/>
              <a:ahLst/>
              <a:cxnLst/>
              <a:rect r="r" b="b" t="t" l="l"/>
              <a:pathLst>
                <a:path h="413067" w="861275">
                  <a:moveTo>
                    <a:pt x="40247" y="0"/>
                  </a:moveTo>
                  <a:lnTo>
                    <a:pt x="821028" y="0"/>
                  </a:lnTo>
                  <a:cubicBezTo>
                    <a:pt x="843256" y="0"/>
                    <a:pt x="861275" y="18019"/>
                    <a:pt x="861275" y="40247"/>
                  </a:cubicBezTo>
                  <a:lnTo>
                    <a:pt x="861275" y="372820"/>
                  </a:lnTo>
                  <a:cubicBezTo>
                    <a:pt x="861275" y="395048"/>
                    <a:pt x="843256" y="413067"/>
                    <a:pt x="821028" y="413067"/>
                  </a:cubicBezTo>
                  <a:lnTo>
                    <a:pt x="40247" y="413067"/>
                  </a:lnTo>
                  <a:cubicBezTo>
                    <a:pt x="18019" y="413067"/>
                    <a:pt x="0" y="395048"/>
                    <a:pt x="0" y="372820"/>
                  </a:cubicBezTo>
                  <a:lnTo>
                    <a:pt x="0" y="40247"/>
                  </a:lnTo>
                  <a:cubicBezTo>
                    <a:pt x="0" y="18019"/>
                    <a:pt x="18019" y="0"/>
                    <a:pt x="40247" y="0"/>
                  </a:cubicBezTo>
                  <a:close/>
                </a:path>
              </a:pathLst>
            </a:custGeom>
            <a:solidFill>
              <a:srgbClr val="17273F"/>
            </a:solidFill>
          </p:spPr>
        </p:sp>
        <p:sp>
          <p:nvSpPr>
            <p:cNvPr name="TextBox 31" id="31"/>
            <p:cNvSpPr txBox="true"/>
            <p:nvPr/>
          </p:nvSpPr>
          <p:spPr>
            <a:xfrm>
              <a:off x="0" y="-9525"/>
              <a:ext cx="861275" cy="422592"/>
            </a:xfrm>
            <a:prstGeom prst="rect">
              <a:avLst/>
            </a:prstGeom>
          </p:spPr>
          <p:txBody>
            <a:bodyPr anchor="ctr" rtlCol="false" tIns="50800" lIns="50800" bIns="50800" rIns="50800"/>
            <a:lstStyle/>
            <a:p>
              <a:pPr algn="ctr">
                <a:lnSpc>
                  <a:spcPts val="2455"/>
                </a:lnSpc>
              </a:pPr>
            </a:p>
          </p:txBody>
        </p:sp>
      </p:grpSp>
      <p:sp>
        <p:nvSpPr>
          <p:cNvPr name="TextBox 32" id="32"/>
          <p:cNvSpPr txBox="true"/>
          <p:nvPr/>
        </p:nvSpPr>
        <p:spPr>
          <a:xfrm rot="0">
            <a:off x="10696685" y="7321236"/>
            <a:ext cx="1855598" cy="357597"/>
          </a:xfrm>
          <a:prstGeom prst="rect">
            <a:avLst/>
          </a:prstGeom>
        </p:spPr>
        <p:txBody>
          <a:bodyPr anchor="t" rtlCol="false" tIns="0" lIns="0" bIns="0" rIns="0">
            <a:spAutoFit/>
          </a:bodyPr>
          <a:lstStyle/>
          <a:p>
            <a:pPr algn="ctr">
              <a:lnSpc>
                <a:spcPts val="2864"/>
              </a:lnSpc>
            </a:pPr>
            <a:r>
              <a:rPr lang="en-US" sz="2046" b="true">
                <a:solidFill>
                  <a:srgbClr val="17273F"/>
                </a:solidFill>
                <a:latin typeface="Garet Bold"/>
                <a:ea typeface="Garet Bold"/>
                <a:cs typeface="Garet Bold"/>
                <a:sym typeface="Garet Bold"/>
              </a:rPr>
              <a:t>Cover Type</a:t>
            </a:r>
          </a:p>
        </p:txBody>
      </p:sp>
      <p:grpSp>
        <p:nvGrpSpPr>
          <p:cNvPr name="Group 33" id="33"/>
          <p:cNvGrpSpPr/>
          <p:nvPr/>
        </p:nvGrpSpPr>
        <p:grpSpPr>
          <a:xfrm rot="0">
            <a:off x="14212060" y="7765515"/>
            <a:ext cx="3270153" cy="1568362"/>
            <a:chOff x="0" y="0"/>
            <a:chExt cx="861275" cy="413067"/>
          </a:xfrm>
        </p:grpSpPr>
        <p:sp>
          <p:nvSpPr>
            <p:cNvPr name="Freeform 34" id="34"/>
            <p:cNvSpPr/>
            <p:nvPr/>
          </p:nvSpPr>
          <p:spPr>
            <a:xfrm flipH="false" flipV="false" rot="0">
              <a:off x="0" y="0"/>
              <a:ext cx="861275" cy="413067"/>
            </a:xfrm>
            <a:custGeom>
              <a:avLst/>
              <a:gdLst/>
              <a:ahLst/>
              <a:cxnLst/>
              <a:rect r="r" b="b" t="t" l="l"/>
              <a:pathLst>
                <a:path h="413067" w="861275">
                  <a:moveTo>
                    <a:pt x="40247" y="0"/>
                  </a:moveTo>
                  <a:lnTo>
                    <a:pt x="821028" y="0"/>
                  </a:lnTo>
                  <a:cubicBezTo>
                    <a:pt x="843256" y="0"/>
                    <a:pt x="861275" y="18019"/>
                    <a:pt x="861275" y="40247"/>
                  </a:cubicBezTo>
                  <a:lnTo>
                    <a:pt x="861275" y="372820"/>
                  </a:lnTo>
                  <a:cubicBezTo>
                    <a:pt x="861275" y="395048"/>
                    <a:pt x="843256" y="413067"/>
                    <a:pt x="821028" y="413067"/>
                  </a:cubicBezTo>
                  <a:lnTo>
                    <a:pt x="40247" y="413067"/>
                  </a:lnTo>
                  <a:cubicBezTo>
                    <a:pt x="18019" y="413067"/>
                    <a:pt x="0" y="395048"/>
                    <a:pt x="0" y="372820"/>
                  </a:cubicBezTo>
                  <a:lnTo>
                    <a:pt x="0" y="40247"/>
                  </a:lnTo>
                  <a:cubicBezTo>
                    <a:pt x="0" y="18019"/>
                    <a:pt x="18019" y="0"/>
                    <a:pt x="40247" y="0"/>
                  </a:cubicBezTo>
                  <a:close/>
                </a:path>
              </a:pathLst>
            </a:custGeom>
            <a:solidFill>
              <a:srgbClr val="17273F"/>
            </a:solidFill>
          </p:spPr>
        </p:sp>
        <p:sp>
          <p:nvSpPr>
            <p:cNvPr name="TextBox 35" id="35"/>
            <p:cNvSpPr txBox="true"/>
            <p:nvPr/>
          </p:nvSpPr>
          <p:spPr>
            <a:xfrm>
              <a:off x="0" y="-9525"/>
              <a:ext cx="861275" cy="422592"/>
            </a:xfrm>
            <a:prstGeom prst="rect">
              <a:avLst/>
            </a:prstGeom>
          </p:spPr>
          <p:txBody>
            <a:bodyPr anchor="ctr" rtlCol="false" tIns="50800" lIns="50800" bIns="50800" rIns="50800"/>
            <a:lstStyle/>
            <a:p>
              <a:pPr algn="ctr">
                <a:lnSpc>
                  <a:spcPts val="2455"/>
                </a:lnSpc>
              </a:pPr>
            </a:p>
          </p:txBody>
        </p:sp>
      </p:grpSp>
      <p:sp>
        <p:nvSpPr>
          <p:cNvPr name="TextBox 36" id="36"/>
          <p:cNvSpPr txBox="true"/>
          <p:nvPr/>
        </p:nvSpPr>
        <p:spPr>
          <a:xfrm rot="0">
            <a:off x="14919338" y="7321236"/>
            <a:ext cx="1855598" cy="357597"/>
          </a:xfrm>
          <a:prstGeom prst="rect">
            <a:avLst/>
          </a:prstGeom>
        </p:spPr>
        <p:txBody>
          <a:bodyPr anchor="t" rtlCol="false" tIns="0" lIns="0" bIns="0" rIns="0">
            <a:spAutoFit/>
          </a:bodyPr>
          <a:lstStyle/>
          <a:p>
            <a:pPr algn="ctr">
              <a:lnSpc>
                <a:spcPts val="2864"/>
              </a:lnSpc>
            </a:pPr>
            <a:r>
              <a:rPr lang="en-US" sz="2046" b="true">
                <a:solidFill>
                  <a:srgbClr val="17273F"/>
                </a:solidFill>
                <a:latin typeface="Garet Bold"/>
                <a:ea typeface="Garet Bold"/>
                <a:cs typeface="Garet Bold"/>
                <a:sym typeface="Garet Bold"/>
              </a:rPr>
              <a:t>Basis</a:t>
            </a:r>
          </a:p>
        </p:txBody>
      </p:sp>
      <p:sp>
        <p:nvSpPr>
          <p:cNvPr name="TextBox 37" id="37"/>
          <p:cNvSpPr txBox="true"/>
          <p:nvPr/>
        </p:nvSpPr>
        <p:spPr>
          <a:xfrm rot="0">
            <a:off x="1847717" y="8154558"/>
            <a:ext cx="2903637" cy="257174"/>
          </a:xfrm>
          <a:prstGeom prst="rect">
            <a:avLst/>
          </a:prstGeom>
        </p:spPr>
        <p:txBody>
          <a:bodyPr anchor="t" rtlCol="false" tIns="0" lIns="0" bIns="0" rIns="0">
            <a:spAutoFit/>
          </a:bodyPr>
          <a:lstStyle/>
          <a:p>
            <a:pPr algn="ctr">
              <a:lnSpc>
                <a:spcPts val="2100"/>
              </a:lnSpc>
            </a:pPr>
            <a:r>
              <a:rPr lang="en-US" sz="1500">
                <a:solidFill>
                  <a:srgbClr val="FFFFFF"/>
                </a:solidFill>
                <a:latin typeface="Garet"/>
                <a:ea typeface="Garet"/>
                <a:cs typeface="Garet"/>
                <a:sym typeface="Garet"/>
              </a:rPr>
              <a:t>Filled Assured For</a:t>
            </a:r>
          </a:p>
        </p:txBody>
      </p:sp>
      <p:sp>
        <p:nvSpPr>
          <p:cNvPr name="TextBox 38" id="38"/>
          <p:cNvSpPr txBox="true"/>
          <p:nvPr/>
        </p:nvSpPr>
        <p:spPr>
          <a:xfrm rot="0">
            <a:off x="6422747" y="8154558"/>
            <a:ext cx="2064097" cy="257174"/>
          </a:xfrm>
          <a:prstGeom prst="rect">
            <a:avLst/>
          </a:prstGeom>
        </p:spPr>
        <p:txBody>
          <a:bodyPr anchor="t" rtlCol="false" tIns="0" lIns="0" bIns="0" rIns="0">
            <a:spAutoFit/>
          </a:bodyPr>
          <a:lstStyle/>
          <a:p>
            <a:pPr algn="ctr">
              <a:lnSpc>
                <a:spcPts val="2100"/>
              </a:lnSpc>
            </a:pPr>
            <a:r>
              <a:rPr lang="en-US" sz="1500">
                <a:solidFill>
                  <a:srgbClr val="FFFFFF"/>
                </a:solidFill>
                <a:latin typeface="Garet"/>
                <a:ea typeface="Garet"/>
                <a:cs typeface="Garet"/>
                <a:sym typeface="Garet"/>
              </a:rPr>
              <a:t>Filled Term</a:t>
            </a:r>
          </a:p>
        </p:txBody>
      </p:sp>
      <p:sp>
        <p:nvSpPr>
          <p:cNvPr name="TextBox 39" id="39"/>
          <p:cNvSpPr txBox="true"/>
          <p:nvPr/>
        </p:nvSpPr>
        <p:spPr>
          <a:xfrm rot="0">
            <a:off x="10238007" y="8154558"/>
            <a:ext cx="2772966" cy="257174"/>
          </a:xfrm>
          <a:prstGeom prst="rect">
            <a:avLst/>
          </a:prstGeom>
        </p:spPr>
        <p:txBody>
          <a:bodyPr anchor="t" rtlCol="false" tIns="0" lIns="0" bIns="0" rIns="0">
            <a:spAutoFit/>
          </a:bodyPr>
          <a:lstStyle/>
          <a:p>
            <a:pPr algn="ctr">
              <a:lnSpc>
                <a:spcPts val="2100"/>
              </a:lnSpc>
            </a:pPr>
            <a:r>
              <a:rPr lang="en-US" sz="1500">
                <a:solidFill>
                  <a:srgbClr val="FFFFFF"/>
                </a:solidFill>
                <a:latin typeface="Garet"/>
                <a:ea typeface="Garet"/>
                <a:cs typeface="Garet"/>
                <a:sym typeface="Garet"/>
              </a:rPr>
              <a:t>{{CRITICAL_1_COVER_TYPE}}</a:t>
            </a:r>
          </a:p>
        </p:txBody>
      </p:sp>
      <p:sp>
        <p:nvSpPr>
          <p:cNvPr name="TextBox 40" id="40"/>
          <p:cNvSpPr txBox="true"/>
          <p:nvPr/>
        </p:nvSpPr>
        <p:spPr>
          <a:xfrm rot="0">
            <a:off x="14833476" y="8154558"/>
            <a:ext cx="2078682" cy="257174"/>
          </a:xfrm>
          <a:prstGeom prst="rect">
            <a:avLst/>
          </a:prstGeom>
        </p:spPr>
        <p:txBody>
          <a:bodyPr anchor="t" rtlCol="false" tIns="0" lIns="0" bIns="0" rIns="0">
            <a:spAutoFit/>
          </a:bodyPr>
          <a:lstStyle/>
          <a:p>
            <a:pPr algn="ctr">
              <a:lnSpc>
                <a:spcPts val="2100"/>
              </a:lnSpc>
            </a:pPr>
            <a:r>
              <a:rPr lang="en-US" sz="1500">
                <a:solidFill>
                  <a:srgbClr val="FFFFFF"/>
                </a:solidFill>
                <a:latin typeface="Garet"/>
                <a:ea typeface="Garet"/>
                <a:cs typeface="Garet"/>
                <a:sym typeface="Garet"/>
              </a:rPr>
              <a:t>Filled Basis</a:t>
            </a:r>
          </a:p>
        </p:txBody>
      </p:sp>
      <p:sp>
        <p:nvSpPr>
          <p:cNvPr name="TextBox 41" id="41"/>
          <p:cNvSpPr txBox="true"/>
          <p:nvPr/>
        </p:nvSpPr>
        <p:spPr>
          <a:xfrm rot="0">
            <a:off x="2344431" y="8492546"/>
            <a:ext cx="1910209" cy="537845"/>
          </a:xfrm>
          <a:prstGeom prst="rect">
            <a:avLst/>
          </a:prstGeom>
        </p:spPr>
        <p:txBody>
          <a:bodyPr anchor="t" rtlCol="false" tIns="0" lIns="0" bIns="0" rIns="0">
            <a:spAutoFit/>
          </a:bodyPr>
          <a:lstStyle/>
          <a:p>
            <a:pPr algn="ctr">
              <a:lnSpc>
                <a:spcPts val="4480"/>
              </a:lnSpc>
            </a:pPr>
            <a:r>
              <a:rPr lang="en-US" sz="3200" b="true">
                <a:solidFill>
                  <a:srgbClr val="FFFFFF"/>
                </a:solidFill>
                <a:latin typeface="Garet Bold"/>
                <a:ea typeface="Garet Bold"/>
                <a:cs typeface="Garet Bold"/>
                <a:sym typeface="Garet Bold"/>
              </a:rPr>
              <a:t>£241,000</a:t>
            </a:r>
          </a:p>
        </p:txBody>
      </p:sp>
      <p:sp>
        <p:nvSpPr>
          <p:cNvPr name="TextBox 42" id="42"/>
          <p:cNvSpPr txBox="true"/>
          <p:nvPr/>
        </p:nvSpPr>
        <p:spPr>
          <a:xfrm rot="0">
            <a:off x="6586425" y="8492546"/>
            <a:ext cx="1759446" cy="537845"/>
          </a:xfrm>
          <a:prstGeom prst="rect">
            <a:avLst/>
          </a:prstGeom>
        </p:spPr>
        <p:txBody>
          <a:bodyPr anchor="t" rtlCol="false" tIns="0" lIns="0" bIns="0" rIns="0">
            <a:spAutoFit/>
          </a:bodyPr>
          <a:lstStyle/>
          <a:p>
            <a:pPr algn="ctr">
              <a:lnSpc>
                <a:spcPts val="4480"/>
              </a:lnSpc>
            </a:pPr>
            <a:r>
              <a:rPr lang="en-US" sz="3200" b="true">
                <a:solidFill>
                  <a:srgbClr val="FFFFFF"/>
                </a:solidFill>
                <a:latin typeface="Garet Bold"/>
                <a:ea typeface="Garet Bold"/>
                <a:cs typeface="Garet Bold"/>
                <a:sym typeface="Garet Bold"/>
              </a:rPr>
              <a:t>28 Years</a:t>
            </a:r>
          </a:p>
        </p:txBody>
      </p:sp>
      <p:sp>
        <p:nvSpPr>
          <p:cNvPr name="TextBox 43" id="43"/>
          <p:cNvSpPr txBox="true"/>
          <p:nvPr/>
        </p:nvSpPr>
        <p:spPr>
          <a:xfrm rot="0">
            <a:off x="10544963" y="8492546"/>
            <a:ext cx="2255193" cy="537845"/>
          </a:xfrm>
          <a:prstGeom prst="rect">
            <a:avLst/>
          </a:prstGeom>
        </p:spPr>
        <p:txBody>
          <a:bodyPr anchor="t" rtlCol="false" tIns="0" lIns="0" bIns="0" rIns="0">
            <a:spAutoFit/>
          </a:bodyPr>
          <a:lstStyle/>
          <a:p>
            <a:pPr algn="ctr">
              <a:lnSpc>
                <a:spcPts val="4480"/>
              </a:lnSpc>
            </a:pPr>
            <a:r>
              <a:rPr lang="en-US" sz="3200" b="true">
                <a:solidFill>
                  <a:srgbClr val="FFFFFF"/>
                </a:solidFill>
                <a:latin typeface="Garet Bold"/>
                <a:ea typeface="Garet Bold"/>
                <a:cs typeface="Garet Bold"/>
                <a:sym typeface="Garet Bold"/>
              </a:rPr>
              <a:t>Increasing</a:t>
            </a:r>
          </a:p>
        </p:txBody>
      </p:sp>
      <p:sp>
        <p:nvSpPr>
          <p:cNvPr name="TextBox 44" id="44"/>
          <p:cNvSpPr txBox="true"/>
          <p:nvPr/>
        </p:nvSpPr>
        <p:spPr>
          <a:xfrm rot="0">
            <a:off x="15377831" y="8492546"/>
            <a:ext cx="1047601" cy="537845"/>
          </a:xfrm>
          <a:prstGeom prst="rect">
            <a:avLst/>
          </a:prstGeom>
        </p:spPr>
        <p:txBody>
          <a:bodyPr anchor="t" rtlCol="false" tIns="0" lIns="0" bIns="0" rIns="0">
            <a:spAutoFit/>
          </a:bodyPr>
          <a:lstStyle/>
          <a:p>
            <a:pPr algn="ctr">
              <a:lnSpc>
                <a:spcPts val="4480"/>
              </a:lnSpc>
            </a:pPr>
            <a:r>
              <a:rPr lang="en-US" sz="3200" b="true">
                <a:solidFill>
                  <a:srgbClr val="FFFFFF"/>
                </a:solidFill>
                <a:latin typeface="Garet Bold"/>
                <a:ea typeface="Garet Bold"/>
                <a:cs typeface="Garet Bold"/>
                <a:sym typeface="Garet Bold"/>
              </a:rPr>
              <a:t>Joint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87408" y="0"/>
            <a:ext cx="10942732" cy="12802002"/>
          </a:xfrm>
          <a:custGeom>
            <a:avLst/>
            <a:gdLst/>
            <a:ahLst/>
            <a:cxnLst/>
            <a:rect r="r" b="b" t="t" l="l"/>
            <a:pathLst>
              <a:path h="12802002" w="10942732">
                <a:moveTo>
                  <a:pt x="0" y="0"/>
                </a:moveTo>
                <a:lnTo>
                  <a:pt x="10942732" y="0"/>
                </a:lnTo>
                <a:lnTo>
                  <a:pt x="10942732" y="12802002"/>
                </a:lnTo>
                <a:lnTo>
                  <a:pt x="0" y="12802002"/>
                </a:lnTo>
                <a:lnTo>
                  <a:pt x="0" y="0"/>
                </a:lnTo>
                <a:close/>
              </a:path>
            </a:pathLst>
          </a:custGeom>
          <a:blipFill>
            <a:blip r:embed="rId2">
              <a:extLst>
                <a:ext uri="{96DAC541-7B7A-43D3-8B79-37D633B846F1}">
                  <asvg:svgBlip xmlns:asvg="http://schemas.microsoft.com/office/drawing/2016/SVG/main" r:embed="rId3"/>
                </a:ext>
              </a:extLst>
            </a:blip>
            <a:stretch>
              <a:fillRect l="-15783" t="0" r="-13504" b="-35803"/>
            </a:stretch>
          </a:blipFill>
        </p:spPr>
        <p:txBody>
          <a:bodyPr/>
          <a:p/>
        </p:txBody>
      </p:sp>
      <p:sp>
        <p:nvSpPr>
          <p:cNvPr name="Freeform 3" id="3"/>
          <p:cNvSpPr/>
          <p:nvPr/>
        </p:nvSpPr>
        <p:spPr>
          <a:xfrm flipH="false" flipV="false" rot="0">
            <a:off x="7980406" y="-790645"/>
            <a:ext cx="1949836" cy="3157630"/>
          </a:xfrm>
          <a:custGeom>
            <a:avLst/>
            <a:gdLst/>
            <a:ahLst/>
            <a:cxnLst/>
            <a:rect r="r" b="b" t="t" l="l"/>
            <a:pathLst>
              <a:path h="3157630" w="1949836">
                <a:moveTo>
                  <a:pt x="0" y="0"/>
                </a:moveTo>
                <a:lnTo>
                  <a:pt x="1949837" y="0"/>
                </a:lnTo>
                <a:lnTo>
                  <a:pt x="1949837" y="3157630"/>
                </a:lnTo>
                <a:lnTo>
                  <a:pt x="0" y="31576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4" id="4"/>
          <p:cNvSpPr/>
          <p:nvPr/>
        </p:nvSpPr>
        <p:spPr>
          <a:xfrm flipH="false" flipV="false" rot="0">
            <a:off x="14129631" y="132173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5" id="5"/>
          <p:cNvSpPr/>
          <p:nvPr/>
        </p:nvSpPr>
        <p:spPr>
          <a:xfrm flipH="false" flipV="false" rot="0">
            <a:off x="14661627" y="132173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6" id="6"/>
          <p:cNvSpPr/>
          <p:nvPr/>
        </p:nvSpPr>
        <p:spPr>
          <a:xfrm flipH="false" flipV="false" rot="0">
            <a:off x="14129631" y="4098254"/>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7" id="7"/>
          <p:cNvSpPr/>
          <p:nvPr/>
        </p:nvSpPr>
        <p:spPr>
          <a:xfrm flipH="false" flipV="false" rot="0">
            <a:off x="14661627" y="4098254"/>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8" id="8"/>
          <p:cNvSpPr/>
          <p:nvPr/>
        </p:nvSpPr>
        <p:spPr>
          <a:xfrm flipH="false" flipV="false" rot="0">
            <a:off x="14841304" y="772789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9" id="9"/>
          <p:cNvSpPr/>
          <p:nvPr/>
        </p:nvSpPr>
        <p:spPr>
          <a:xfrm flipH="false" flipV="false" rot="0">
            <a:off x="15373300" y="7727899"/>
            <a:ext cx="2597673" cy="579561"/>
          </a:xfrm>
          <a:custGeom>
            <a:avLst/>
            <a:gdLst/>
            <a:ahLst/>
            <a:cxnLst/>
            <a:rect r="r" b="b" t="t" l="l"/>
            <a:pathLst>
              <a:path h="579561" w="2597673">
                <a:moveTo>
                  <a:pt x="0" y="0"/>
                </a:moveTo>
                <a:lnTo>
                  <a:pt x="2597673" y="0"/>
                </a:lnTo>
                <a:lnTo>
                  <a:pt x="2597673" y="579561"/>
                </a:lnTo>
                <a:lnTo>
                  <a:pt x="0" y="579561"/>
                </a:lnTo>
                <a:lnTo>
                  <a:pt x="0" y="0"/>
                </a:lnTo>
                <a:close/>
              </a:path>
            </a:pathLst>
          </a:custGeom>
          <a:blipFill>
            <a:blip r:embed="rId6">
              <a:extLst>
                <a:ext uri="{96DAC541-7B7A-43D3-8B79-37D633B846F1}">
                  <asvg:svgBlip xmlns:asvg="http://schemas.microsoft.com/office/drawing/2016/SVG/main" r:embed="rId7"/>
                </a:ext>
              </a:extLst>
            </a:blip>
            <a:stretch>
              <a:fillRect l="0" t="-125787" r="0" b="0"/>
            </a:stretch>
          </a:blipFill>
        </p:spPr>
        <p:txBody>
          <a:bodyPr/>
          <a:p/>
        </p:txBody>
      </p:sp>
      <p:sp>
        <p:nvSpPr>
          <p:cNvPr name="Freeform 10" id="10"/>
          <p:cNvSpPr/>
          <p:nvPr/>
        </p:nvSpPr>
        <p:spPr>
          <a:xfrm flipH="false" flipV="false" rot="0">
            <a:off x="12419565"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1" id="11"/>
          <p:cNvSpPr/>
          <p:nvPr/>
        </p:nvSpPr>
        <p:spPr>
          <a:xfrm flipH="false" flipV="false" rot="0">
            <a:off x="12685361"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2" id="12"/>
          <p:cNvSpPr/>
          <p:nvPr/>
        </p:nvSpPr>
        <p:spPr>
          <a:xfrm flipH="false" flipV="false" rot="0">
            <a:off x="12951157"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3" id="13"/>
          <p:cNvSpPr/>
          <p:nvPr/>
        </p:nvSpPr>
        <p:spPr>
          <a:xfrm flipH="false" flipV="false" rot="0">
            <a:off x="13216953"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4" id="14"/>
          <p:cNvSpPr/>
          <p:nvPr/>
        </p:nvSpPr>
        <p:spPr>
          <a:xfrm flipH="false" flipV="false" rot="0">
            <a:off x="13482750" y="151869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5" id="15"/>
          <p:cNvSpPr/>
          <p:nvPr/>
        </p:nvSpPr>
        <p:spPr>
          <a:xfrm flipH="false" flipV="false" rot="0">
            <a:off x="12419565" y="4295212"/>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6" id="16"/>
          <p:cNvSpPr/>
          <p:nvPr/>
        </p:nvSpPr>
        <p:spPr>
          <a:xfrm flipH="false" flipV="false" rot="0">
            <a:off x="12685361" y="4295212"/>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7" id="17"/>
          <p:cNvSpPr/>
          <p:nvPr/>
        </p:nvSpPr>
        <p:spPr>
          <a:xfrm flipH="false" flipV="false" rot="0">
            <a:off x="12951157" y="4295212"/>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8" id="18"/>
          <p:cNvSpPr/>
          <p:nvPr/>
        </p:nvSpPr>
        <p:spPr>
          <a:xfrm flipH="false" flipV="false" rot="0">
            <a:off x="13216953" y="4295212"/>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19" id="19"/>
          <p:cNvSpPr/>
          <p:nvPr/>
        </p:nvSpPr>
        <p:spPr>
          <a:xfrm flipH="false" flipV="false" rot="0">
            <a:off x="13482750" y="4295212"/>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0" id="20"/>
          <p:cNvSpPr/>
          <p:nvPr/>
        </p:nvSpPr>
        <p:spPr>
          <a:xfrm flipH="false" flipV="false" rot="0">
            <a:off x="12459587"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1" id="21"/>
          <p:cNvSpPr/>
          <p:nvPr/>
        </p:nvSpPr>
        <p:spPr>
          <a:xfrm flipH="false" flipV="false" rot="0">
            <a:off x="12725383"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2" id="22"/>
          <p:cNvSpPr/>
          <p:nvPr/>
        </p:nvSpPr>
        <p:spPr>
          <a:xfrm flipH="false" flipV="false" rot="0">
            <a:off x="12991179"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3" id="23"/>
          <p:cNvSpPr/>
          <p:nvPr/>
        </p:nvSpPr>
        <p:spPr>
          <a:xfrm flipH="false" flipV="false" rot="0">
            <a:off x="13256976"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4" id="24"/>
          <p:cNvSpPr/>
          <p:nvPr/>
        </p:nvSpPr>
        <p:spPr>
          <a:xfrm flipH="false" flipV="false" rot="0">
            <a:off x="13522772" y="7071727"/>
            <a:ext cx="185646" cy="185646"/>
          </a:xfrm>
          <a:custGeom>
            <a:avLst/>
            <a:gdLst/>
            <a:ahLst/>
            <a:cxnLst/>
            <a:rect r="r" b="b" t="t" l="l"/>
            <a:pathLst>
              <a:path h="185646" w="185646">
                <a:moveTo>
                  <a:pt x="0" y="0"/>
                </a:moveTo>
                <a:lnTo>
                  <a:pt x="185646" y="0"/>
                </a:lnTo>
                <a:lnTo>
                  <a:pt x="185646" y="185646"/>
                </a:lnTo>
                <a:lnTo>
                  <a:pt x="0" y="185646"/>
                </a:lnTo>
                <a:lnTo>
                  <a:pt x="0" y="0"/>
                </a:lnTo>
                <a:close/>
              </a:path>
            </a:pathLst>
          </a:custGeom>
          <a:blipFill>
            <a:blip r:embed="rId8">
              <a:extLst>
                <a:ext uri="{96DAC541-7B7A-43D3-8B79-37D633B846F1}">
                  <asvg:svgBlip xmlns:asvg="http://schemas.microsoft.com/office/drawing/2016/SVG/main" r:embed="rId9"/>
                </a:ext>
              </a:extLst>
            </a:blip>
            <a:stretch>
              <a:fillRect l="0" t="-90294" r="-309008" b="-261648"/>
            </a:stretch>
          </a:blipFill>
        </p:spPr>
        <p:txBody>
          <a:bodyPr/>
          <a:p/>
        </p:txBody>
      </p:sp>
      <p:sp>
        <p:nvSpPr>
          <p:cNvPr name="Freeform 25" id="25"/>
          <p:cNvSpPr/>
          <p:nvPr/>
        </p:nvSpPr>
        <p:spPr>
          <a:xfrm flipH="true" flipV="true" rot="0">
            <a:off x="14877959" y="7257373"/>
            <a:ext cx="5122036" cy="5122036"/>
          </a:xfrm>
          <a:custGeom>
            <a:avLst/>
            <a:gdLst/>
            <a:ahLst/>
            <a:cxnLst/>
            <a:rect r="r" b="b" t="t" l="l"/>
            <a:pathLst>
              <a:path h="5122036" w="5122036">
                <a:moveTo>
                  <a:pt x="5122036" y="5122035"/>
                </a:moveTo>
                <a:lnTo>
                  <a:pt x="0" y="5122035"/>
                </a:lnTo>
                <a:lnTo>
                  <a:pt x="0" y="0"/>
                </a:lnTo>
                <a:lnTo>
                  <a:pt x="5122036" y="0"/>
                </a:lnTo>
                <a:lnTo>
                  <a:pt x="5122036" y="5122035"/>
                </a:lnTo>
                <a:close/>
              </a:path>
            </a:pathLst>
          </a:custGeom>
          <a:blipFill>
            <a:blip r:embed="rId10">
              <a:extLst>
                <a:ext uri="{96DAC541-7B7A-43D3-8B79-37D633B846F1}">
                  <asvg:svgBlip xmlns:asvg="http://schemas.microsoft.com/office/drawing/2016/SVG/main" r:embed="rId11"/>
                </a:ext>
              </a:extLst>
            </a:blip>
            <a:stretch>
              <a:fillRect l="-42588" t="-569" r="-41954" b="-189479"/>
            </a:stretch>
          </a:blipFill>
        </p:spPr>
        <p:txBody>
          <a:bodyPr/>
          <a:p/>
        </p:txBody>
      </p:sp>
      <p:grpSp>
        <p:nvGrpSpPr>
          <p:cNvPr name="Group 26" id="26"/>
          <p:cNvGrpSpPr/>
          <p:nvPr/>
        </p:nvGrpSpPr>
        <p:grpSpPr>
          <a:xfrm rot="0">
            <a:off x="15197210" y="7624249"/>
            <a:ext cx="4483534" cy="4483534"/>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89794" t="-36154" r="-40650" b="0"/>
              </a:stretch>
            </a:blipFill>
          </p:spPr>
        </p:sp>
      </p:grpSp>
      <p:sp>
        <p:nvSpPr>
          <p:cNvPr name="TextBox 28" id="28"/>
          <p:cNvSpPr txBox="true"/>
          <p:nvPr/>
        </p:nvSpPr>
        <p:spPr>
          <a:xfrm rot="0">
            <a:off x="10006443" y="2159253"/>
            <a:ext cx="7984626" cy="726403"/>
          </a:xfrm>
          <a:prstGeom prst="rect">
            <a:avLst/>
          </a:prstGeom>
        </p:spPr>
        <p:txBody>
          <a:bodyPr anchor="t" rtlCol="false" tIns="0" lIns="0" bIns="0" rIns="0">
            <a:spAutoFit/>
          </a:bodyPr>
          <a:lstStyle/>
          <a:p>
            <a:pPr algn="l">
              <a:lnSpc>
                <a:spcPts val="5628"/>
              </a:lnSpc>
            </a:pPr>
            <a:r>
              <a:rPr lang="en-US" sz="4894" b="true">
                <a:solidFill>
                  <a:srgbClr val="17273F"/>
                </a:solidFill>
                <a:latin typeface="Garet Bold"/>
                <a:ea typeface="Garet Bold"/>
                <a:cs typeface="Garet Bold"/>
                <a:sym typeface="Garet Bold"/>
              </a:rPr>
              <a:t>My Recommendations</a:t>
            </a:r>
          </a:p>
        </p:txBody>
      </p:sp>
      <p:sp>
        <p:nvSpPr>
          <p:cNvPr name="TextBox 29" id="29"/>
          <p:cNvSpPr txBox="true"/>
          <p:nvPr/>
        </p:nvSpPr>
        <p:spPr>
          <a:xfrm rot="0">
            <a:off x="10031129" y="3146683"/>
            <a:ext cx="7168931" cy="257175"/>
          </a:xfrm>
          <a:prstGeom prst="rect">
            <a:avLst/>
          </a:prstGeom>
        </p:spPr>
        <p:txBody>
          <a:bodyPr anchor="t" rtlCol="false" tIns="0" lIns="0" bIns="0" rIns="0">
            <a:spAutoFit/>
          </a:bodyPr>
          <a:lstStyle/>
          <a:p>
            <a:pPr algn="just">
              <a:lnSpc>
                <a:spcPts val="2100"/>
              </a:lnSpc>
            </a:pPr>
            <a:r>
              <a:rPr lang="en-US" sz="1500">
                <a:solidFill>
                  <a:srgbClr val="FF3131"/>
                </a:solidFill>
                <a:latin typeface="Garet"/>
                <a:ea typeface="Garet"/>
                <a:cs typeface="Garet"/>
                <a:sym typeface="Garet"/>
              </a:rPr>
              <a:t>Lorem ipsum dolor sit amet...</a:t>
            </a:r>
          </a:p>
        </p:txBody>
      </p:sp>
      <p:sp>
        <p:nvSpPr>
          <p:cNvPr name="TextBox 30" id="30"/>
          <p:cNvSpPr txBox="true"/>
          <p:nvPr/>
        </p:nvSpPr>
        <p:spPr>
          <a:xfrm rot="0">
            <a:off x="10031129" y="3947140"/>
            <a:ext cx="2921769" cy="371567"/>
          </a:xfrm>
          <a:prstGeom prst="rect">
            <a:avLst/>
          </a:prstGeom>
        </p:spPr>
        <p:txBody>
          <a:bodyPr anchor="t" rtlCol="false" tIns="0" lIns="0" bIns="0" rIns="0">
            <a:spAutoFit/>
          </a:bodyPr>
          <a:lstStyle/>
          <a:p>
            <a:pPr algn="l">
              <a:lnSpc>
                <a:spcPts val="3144"/>
              </a:lnSpc>
            </a:pPr>
            <a:r>
              <a:rPr lang="en-US" sz="2246" b="true">
                <a:solidFill>
                  <a:srgbClr val="17273F"/>
                </a:solidFill>
                <a:latin typeface="Garet Bold"/>
                <a:ea typeface="Garet Bold"/>
                <a:cs typeface="Garet Bold"/>
                <a:sym typeface="Garet Bold"/>
              </a:rPr>
              <a:t>Cover</a:t>
            </a:r>
          </a:p>
        </p:txBody>
      </p:sp>
      <p:sp>
        <p:nvSpPr>
          <p:cNvPr name="TextBox 31" id="31"/>
          <p:cNvSpPr txBox="true"/>
          <p:nvPr/>
        </p:nvSpPr>
        <p:spPr>
          <a:xfrm rot="0">
            <a:off x="1064091" y="4642513"/>
            <a:ext cx="4839735" cy="372745"/>
          </a:xfrm>
          <a:prstGeom prst="rect">
            <a:avLst/>
          </a:prstGeom>
        </p:spPr>
        <p:txBody>
          <a:bodyPr anchor="t" rtlCol="false" tIns="0" lIns="0" bIns="0" rIns="0">
            <a:spAutoFit/>
          </a:bodyPr>
          <a:lstStyle/>
          <a:p>
            <a:pPr algn="just">
              <a:lnSpc>
                <a:spcPts val="3079"/>
              </a:lnSpc>
            </a:pPr>
            <a:r>
              <a:rPr lang="en-US" b="true" sz="2199">
                <a:solidFill>
                  <a:srgbClr val="FFFFFF"/>
                </a:solidFill>
                <a:latin typeface="Garet Bold"/>
                <a:ea typeface="Garet Bold"/>
                <a:cs typeface="Garet Bold"/>
                <a:sym typeface="Garet Bold"/>
              </a:rPr>
              <a:t>Your Current Provisions</a:t>
            </a:r>
          </a:p>
        </p:txBody>
      </p:sp>
      <p:sp>
        <p:nvSpPr>
          <p:cNvPr name="TextBox 32" id="32"/>
          <p:cNvSpPr txBox="true"/>
          <p:nvPr/>
        </p:nvSpPr>
        <p:spPr>
          <a:xfrm rot="0">
            <a:off x="1079649" y="5088007"/>
            <a:ext cx="7385606" cy="935355"/>
          </a:xfrm>
          <a:prstGeom prst="rect">
            <a:avLst/>
          </a:prstGeom>
        </p:spPr>
        <p:txBody>
          <a:bodyPr anchor="t" rtlCol="false" tIns="0" lIns="0" bIns="0" rIns="0">
            <a:spAutoFit/>
          </a:bodyPr>
          <a:lstStyle/>
          <a:p>
            <a:pPr algn="just" marL="388618" indent="-194309" lvl="1">
              <a:lnSpc>
                <a:spcPts val="2519"/>
              </a:lnSpc>
              <a:buFont typeface="Arial"/>
              <a:buChar char="•"/>
            </a:pPr>
            <a:r>
              <a:rPr lang="en-US" sz="1799">
                <a:solidFill>
                  <a:srgbClr val="FFFFFF"/>
                </a:solidFill>
                <a:latin typeface="Garet"/>
                <a:ea typeface="Garet"/>
                <a:cs typeface="Garet"/>
                <a:sym typeface="Garet"/>
              </a:rPr>
              <a:t>Filled Provis</a:t>
            </a:r>
          </a:p>
          <a:p>
            <a:pPr algn="just">
              <a:lnSpc>
                <a:spcPts val="2519"/>
              </a:lnSpc>
            </a:pPr>
            <a:r>
              <a:rPr lang="en-US" sz="1799">
                <a:solidFill>
                  <a:srgbClr val="FFFFFF"/>
                </a:solidFill>
                <a:latin typeface="Garet"/>
                <a:ea typeface="Garet"/>
                <a:cs typeface="Garet"/>
                <a:sym typeface="Garet"/>
              </a:rPr>
              <a:t>[</a:t>
            </a:r>
            <a:r>
              <a:rPr lang="en-US" sz="1799" i="true">
                <a:solidFill>
                  <a:srgbClr val="FFFFFF"/>
                </a:solidFill>
                <a:latin typeface="Garet Italics"/>
                <a:ea typeface="Garet Italics"/>
                <a:cs typeface="Garet Italics"/>
                <a:sym typeface="Garet Italics"/>
              </a:rPr>
              <a:t>e.g. Your employer will pay you sick pay for the first three months then drop half pay for three months.</a:t>
            </a:r>
          </a:p>
        </p:txBody>
      </p:sp>
      <p:sp>
        <p:nvSpPr>
          <p:cNvPr name="Freeform 33" id="33"/>
          <p:cNvSpPr/>
          <p:nvPr/>
        </p:nvSpPr>
        <p:spPr>
          <a:xfrm flipH="false" flipV="false" rot="0">
            <a:off x="17259300" y="1811213"/>
            <a:ext cx="583197" cy="180175"/>
          </a:xfrm>
          <a:custGeom>
            <a:avLst/>
            <a:gdLst/>
            <a:ahLst/>
            <a:cxnLst/>
            <a:rect r="r" b="b" t="t" l="l"/>
            <a:pathLst>
              <a:path h="180175" w="583197">
                <a:moveTo>
                  <a:pt x="0" y="0"/>
                </a:moveTo>
                <a:lnTo>
                  <a:pt x="583197" y="0"/>
                </a:lnTo>
                <a:lnTo>
                  <a:pt x="583197" y="180175"/>
                </a:lnTo>
                <a:lnTo>
                  <a:pt x="0" y="180175"/>
                </a:lnTo>
                <a:lnTo>
                  <a:pt x="0" y="0"/>
                </a:lnTo>
                <a:close/>
              </a:path>
            </a:pathLst>
          </a:custGeom>
          <a:blipFill>
            <a:blip r:embed="rId13">
              <a:extLst>
                <a:ext uri="{96DAC541-7B7A-43D3-8B79-37D633B846F1}">
                  <asvg:svgBlip xmlns:asvg="http://schemas.microsoft.com/office/drawing/2016/SVG/main" r:embed="rId14"/>
                </a:ext>
              </a:extLst>
            </a:blip>
            <a:stretch>
              <a:fillRect l="-28013" t="0" r="-57816" b="0"/>
            </a:stretch>
          </a:blipFill>
        </p:spPr>
        <p:txBody>
          <a:bodyPr/>
          <a:p/>
        </p:txBody>
      </p:sp>
      <p:sp>
        <p:nvSpPr>
          <p:cNvPr name="Freeform 34" id="34"/>
          <p:cNvSpPr/>
          <p:nvPr/>
        </p:nvSpPr>
        <p:spPr>
          <a:xfrm flipH="false" flipV="false" rot="-5400000">
            <a:off x="17260166" y="1811383"/>
            <a:ext cx="581464" cy="179835"/>
          </a:xfrm>
          <a:custGeom>
            <a:avLst/>
            <a:gdLst/>
            <a:ahLst/>
            <a:cxnLst/>
            <a:rect r="r" b="b" t="t" l="l"/>
            <a:pathLst>
              <a:path h="179835" w="581464">
                <a:moveTo>
                  <a:pt x="0" y="0"/>
                </a:moveTo>
                <a:lnTo>
                  <a:pt x="581464" y="0"/>
                </a:lnTo>
                <a:lnTo>
                  <a:pt x="581464" y="179835"/>
                </a:lnTo>
                <a:lnTo>
                  <a:pt x="0" y="179835"/>
                </a:lnTo>
                <a:lnTo>
                  <a:pt x="0" y="0"/>
                </a:lnTo>
                <a:close/>
              </a:path>
            </a:pathLst>
          </a:custGeom>
          <a:blipFill>
            <a:blip r:embed="rId15">
              <a:extLst>
                <a:ext uri="{96DAC541-7B7A-43D3-8B79-37D633B846F1}">
                  <asvg:svgBlip xmlns:asvg="http://schemas.microsoft.com/office/drawing/2016/SVG/main" r:embed="rId16"/>
                </a:ext>
              </a:extLst>
            </a:blip>
            <a:stretch>
              <a:fillRect l="-24033" t="-107723" r="-4438" b="-1529"/>
            </a:stretch>
          </a:blipFill>
        </p:spPr>
        <p:txBody>
          <a:bodyPr/>
          <a:p/>
        </p:txBody>
      </p:sp>
      <p:sp>
        <p:nvSpPr>
          <p:cNvPr name="TextBox 35" id="35"/>
          <p:cNvSpPr txBox="true"/>
          <p:nvPr/>
        </p:nvSpPr>
        <p:spPr>
          <a:xfrm rot="0">
            <a:off x="1079649" y="1057275"/>
            <a:ext cx="6824557" cy="1908419"/>
          </a:xfrm>
          <a:prstGeom prst="rect">
            <a:avLst/>
          </a:prstGeom>
        </p:spPr>
        <p:txBody>
          <a:bodyPr anchor="t" rtlCol="false" tIns="0" lIns="0" bIns="0" rIns="0">
            <a:spAutoFit/>
          </a:bodyPr>
          <a:lstStyle/>
          <a:p>
            <a:pPr algn="l">
              <a:lnSpc>
                <a:spcPts val="7468"/>
              </a:lnSpc>
            </a:pPr>
            <a:r>
              <a:rPr lang="en-US" sz="6494" b="true">
                <a:solidFill>
                  <a:srgbClr val="FFFFFF"/>
                </a:solidFill>
                <a:latin typeface="Garet Bold"/>
                <a:ea typeface="Garet Bold"/>
                <a:cs typeface="Garet Bold"/>
                <a:sym typeface="Garet Bold"/>
              </a:rPr>
              <a:t>Serious Illness &amp; Life Cover</a:t>
            </a:r>
          </a:p>
        </p:txBody>
      </p:sp>
      <p:sp>
        <p:nvSpPr>
          <p:cNvPr name="TextBox 36" id="36"/>
          <p:cNvSpPr txBox="true"/>
          <p:nvPr/>
        </p:nvSpPr>
        <p:spPr>
          <a:xfrm rot="0">
            <a:off x="1064091" y="6644995"/>
            <a:ext cx="4839735" cy="372745"/>
          </a:xfrm>
          <a:prstGeom prst="rect">
            <a:avLst/>
          </a:prstGeom>
        </p:spPr>
        <p:txBody>
          <a:bodyPr anchor="t" rtlCol="false" tIns="0" lIns="0" bIns="0" rIns="0">
            <a:spAutoFit/>
          </a:bodyPr>
          <a:lstStyle/>
          <a:p>
            <a:pPr algn="just">
              <a:lnSpc>
                <a:spcPts val="3079"/>
              </a:lnSpc>
            </a:pPr>
            <a:r>
              <a:rPr lang="en-US" sz="2199" b="true">
                <a:solidFill>
                  <a:srgbClr val="FFFFFF"/>
                </a:solidFill>
                <a:latin typeface="Garet Bold"/>
                <a:ea typeface="Garet Bold"/>
                <a:cs typeface="Garet Bold"/>
                <a:sym typeface="Garet Bold"/>
              </a:rPr>
              <a:t>Your Risk</a:t>
            </a:r>
          </a:p>
        </p:txBody>
      </p:sp>
      <p:sp>
        <p:nvSpPr>
          <p:cNvPr name="TextBox 37" id="37"/>
          <p:cNvSpPr txBox="true"/>
          <p:nvPr/>
        </p:nvSpPr>
        <p:spPr>
          <a:xfrm rot="0">
            <a:off x="1028700" y="7095924"/>
            <a:ext cx="7385606" cy="1249680"/>
          </a:xfrm>
          <a:prstGeom prst="rect">
            <a:avLst/>
          </a:prstGeom>
        </p:spPr>
        <p:txBody>
          <a:bodyPr anchor="t" rtlCol="false" tIns="0" lIns="0" bIns="0" rIns="0">
            <a:spAutoFit/>
          </a:bodyPr>
          <a:lstStyle/>
          <a:p>
            <a:pPr algn="just" marL="388618" indent="-194309" lvl="1">
              <a:lnSpc>
                <a:spcPts val="2519"/>
              </a:lnSpc>
              <a:buFont typeface="Arial"/>
              <a:buChar char="•"/>
            </a:pPr>
            <a:r>
              <a:rPr lang="en-US" sz="1799">
                <a:solidFill>
                  <a:srgbClr val="FFFFFF"/>
                </a:solidFill>
                <a:latin typeface="Garet"/>
                <a:ea typeface="Garet"/>
                <a:cs typeface="Garet"/>
                <a:sym typeface="Garet"/>
              </a:rPr>
              <a:t>Filled Provis</a:t>
            </a:r>
          </a:p>
          <a:p>
            <a:pPr algn="just">
              <a:lnSpc>
                <a:spcPts val="2519"/>
              </a:lnSpc>
            </a:pPr>
            <a:r>
              <a:rPr lang="en-US" sz="1799">
                <a:solidFill>
                  <a:srgbClr val="FFFFFF"/>
                </a:solidFill>
                <a:latin typeface="Garet"/>
                <a:ea typeface="Garet"/>
                <a:cs typeface="Garet"/>
                <a:sym typeface="Garet"/>
              </a:rPr>
              <a:t>[</a:t>
            </a:r>
            <a:r>
              <a:rPr lang="en-US" sz="1799" i="true">
                <a:solidFill>
                  <a:srgbClr val="FFFFFF"/>
                </a:solidFill>
                <a:latin typeface="Garet Italics"/>
                <a:ea typeface="Garet Italics"/>
                <a:cs typeface="Garet Italics"/>
                <a:sym typeface="Garet Italics"/>
              </a:rPr>
              <a:t>e.g. No lump sum available to support your family, to adapt your home to suit any new needs you may have or put down on mortgage balance.]</a:t>
            </a:r>
          </a:p>
        </p:txBody>
      </p:sp>
      <p:sp>
        <p:nvSpPr>
          <p:cNvPr name="Freeform 38" id="38"/>
          <p:cNvSpPr/>
          <p:nvPr/>
        </p:nvSpPr>
        <p:spPr>
          <a:xfrm flipH="false" flipV="false" rot="0">
            <a:off x="13000407" y="1028700"/>
            <a:ext cx="4258893" cy="660193"/>
          </a:xfrm>
          <a:custGeom>
            <a:avLst/>
            <a:gdLst/>
            <a:ahLst/>
            <a:cxnLst/>
            <a:rect r="r" b="b" t="t" l="l"/>
            <a:pathLst>
              <a:path h="660193" w="4258893">
                <a:moveTo>
                  <a:pt x="0" y="0"/>
                </a:moveTo>
                <a:lnTo>
                  <a:pt x="4258893" y="0"/>
                </a:lnTo>
                <a:lnTo>
                  <a:pt x="4258893" y="660193"/>
                </a:lnTo>
                <a:lnTo>
                  <a:pt x="0" y="660193"/>
                </a:lnTo>
                <a:lnTo>
                  <a:pt x="0" y="0"/>
                </a:lnTo>
                <a:close/>
              </a:path>
            </a:pathLst>
          </a:custGeom>
          <a:blipFill>
            <a:blip r:embed="rId17"/>
            <a:stretch>
              <a:fillRect l="0" t="0" r="0" b="0"/>
            </a:stretch>
          </a:blipFill>
        </p:spPr>
        <p:txBody>
          <a:bodyPr/>
          <a:p/>
        </p:txBody>
      </p:sp>
      <p:sp>
        <p:nvSpPr>
          <p:cNvPr name="TextBox 39" id="39"/>
          <p:cNvSpPr txBox="true"/>
          <p:nvPr/>
        </p:nvSpPr>
        <p:spPr>
          <a:xfrm rot="0">
            <a:off x="1079649" y="3033910"/>
            <a:ext cx="7028224" cy="976631"/>
          </a:xfrm>
          <a:prstGeom prst="rect">
            <a:avLst/>
          </a:prstGeom>
        </p:spPr>
        <p:txBody>
          <a:bodyPr anchor="t" rtlCol="false" tIns="0" lIns="0" bIns="0" rIns="0">
            <a:spAutoFit/>
          </a:bodyPr>
          <a:lstStyle/>
          <a:p>
            <a:pPr algn="l">
              <a:lnSpc>
                <a:spcPts val="3919"/>
              </a:lnSpc>
            </a:pPr>
            <a:r>
              <a:rPr lang="en-US" sz="2799" b="true">
                <a:solidFill>
                  <a:srgbClr val="DFD3D3"/>
                </a:solidFill>
                <a:latin typeface="Garet Bold"/>
                <a:ea typeface="Garet Bold"/>
                <a:cs typeface="Garet Bold"/>
                <a:sym typeface="Garet Bold"/>
              </a:rPr>
              <a:t>Protecting you &amp; your loved ones in the event of a serious illness</a:t>
            </a:r>
          </a:p>
        </p:txBody>
      </p:sp>
      <p:sp>
        <p:nvSpPr>
          <p:cNvPr name="TextBox 40" id="40"/>
          <p:cNvSpPr txBox="true"/>
          <p:nvPr/>
        </p:nvSpPr>
        <p:spPr>
          <a:xfrm rot="0">
            <a:off x="10031129" y="4657662"/>
            <a:ext cx="213765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Provider: </a:t>
            </a:r>
          </a:p>
        </p:txBody>
      </p:sp>
      <p:sp>
        <p:nvSpPr>
          <p:cNvPr name="TextBox 41" id="41"/>
          <p:cNvSpPr txBox="true"/>
          <p:nvPr/>
        </p:nvSpPr>
        <p:spPr>
          <a:xfrm rot="0">
            <a:off x="10031129" y="5095875"/>
            <a:ext cx="283987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Sum Assured:</a:t>
            </a:r>
          </a:p>
        </p:txBody>
      </p:sp>
      <p:sp>
        <p:nvSpPr>
          <p:cNvPr name="TextBox 42" id="42"/>
          <p:cNvSpPr txBox="true"/>
          <p:nvPr/>
        </p:nvSpPr>
        <p:spPr>
          <a:xfrm rot="0">
            <a:off x="10031129" y="5529672"/>
            <a:ext cx="283987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Term:</a:t>
            </a:r>
          </a:p>
        </p:txBody>
      </p:sp>
      <p:sp>
        <p:nvSpPr>
          <p:cNvPr name="TextBox 43" id="43"/>
          <p:cNvSpPr txBox="true"/>
          <p:nvPr/>
        </p:nvSpPr>
        <p:spPr>
          <a:xfrm rot="0">
            <a:off x="10031129" y="5963469"/>
            <a:ext cx="283987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Cover Type:</a:t>
            </a:r>
          </a:p>
        </p:txBody>
      </p:sp>
      <p:sp>
        <p:nvSpPr>
          <p:cNvPr name="TextBox 44" id="44"/>
          <p:cNvSpPr txBox="true"/>
          <p:nvPr/>
        </p:nvSpPr>
        <p:spPr>
          <a:xfrm rot="0">
            <a:off x="10006443" y="6353376"/>
            <a:ext cx="2839878" cy="357597"/>
          </a:xfrm>
          <a:prstGeom prst="rect">
            <a:avLst/>
          </a:prstGeom>
        </p:spPr>
        <p:txBody>
          <a:bodyPr anchor="t" rtlCol="false" tIns="0" lIns="0" bIns="0" rIns="0">
            <a:spAutoFit/>
          </a:bodyPr>
          <a:lstStyle/>
          <a:p>
            <a:pPr algn="l" marL="441812" indent="-220906" lvl="1">
              <a:lnSpc>
                <a:spcPts val="2864"/>
              </a:lnSpc>
              <a:buFont typeface="Arial"/>
              <a:buChar char="•"/>
            </a:pPr>
            <a:r>
              <a:rPr lang="en-US" b="true" sz="2046">
                <a:solidFill>
                  <a:srgbClr val="17273F"/>
                </a:solidFill>
                <a:latin typeface="Garet Bold"/>
                <a:ea typeface="Garet Bold"/>
                <a:cs typeface="Garet Bold"/>
                <a:sym typeface="Garet Bold"/>
              </a:rPr>
              <a:t>Basis:</a:t>
            </a:r>
          </a:p>
        </p:txBody>
      </p:sp>
      <p:sp>
        <p:nvSpPr>
          <p:cNvPr name="TextBox 45" id="45"/>
          <p:cNvSpPr txBox="true"/>
          <p:nvPr/>
        </p:nvSpPr>
        <p:spPr>
          <a:xfrm rot="0">
            <a:off x="13402599" y="4717398"/>
            <a:ext cx="2783638" cy="257175"/>
          </a:xfrm>
          <a:prstGeom prst="rect">
            <a:avLst/>
          </a:prstGeom>
        </p:spPr>
        <p:txBody>
          <a:bodyPr anchor="t" rtlCol="false" tIns="0" lIns="0" bIns="0" rIns="0">
            <a:spAutoFit/>
          </a:bodyPr>
          <a:lstStyle/>
          <a:p>
            <a:pPr algn="just">
              <a:lnSpc>
                <a:spcPts val="2100"/>
              </a:lnSpc>
            </a:pPr>
            <a:r>
              <a:rPr lang="en-US" sz="1500">
                <a:solidFill>
                  <a:srgbClr val="FF3131"/>
                </a:solidFill>
                <a:latin typeface="Garet"/>
                <a:ea typeface="Garet"/>
                <a:cs typeface="Garet"/>
                <a:sym typeface="Garet"/>
              </a:rPr>
              <a:t>{{CRITICAL_1_PROVIDER}}</a:t>
            </a:r>
          </a:p>
        </p:txBody>
      </p:sp>
      <p:sp>
        <p:nvSpPr>
          <p:cNvPr name="TextBox 46" id="46"/>
          <p:cNvSpPr txBox="true"/>
          <p:nvPr/>
        </p:nvSpPr>
        <p:spPr>
          <a:xfrm rot="0">
            <a:off x="13402599" y="5155611"/>
            <a:ext cx="3324704" cy="257175"/>
          </a:xfrm>
          <a:prstGeom prst="rect">
            <a:avLst/>
          </a:prstGeom>
        </p:spPr>
        <p:txBody>
          <a:bodyPr anchor="t" rtlCol="false" tIns="0" lIns="0" bIns="0" rIns="0">
            <a:spAutoFit/>
          </a:bodyPr>
          <a:lstStyle/>
          <a:p>
            <a:pPr algn="just">
              <a:lnSpc>
                <a:spcPts val="2100"/>
              </a:lnSpc>
            </a:pPr>
            <a:r>
              <a:rPr lang="en-US" sz="1500">
                <a:solidFill>
                  <a:srgbClr val="FF3131"/>
                </a:solidFill>
                <a:latin typeface="Garet"/>
                <a:ea typeface="Garet"/>
                <a:cs typeface="Garet"/>
                <a:sym typeface="Garet"/>
              </a:rPr>
              <a:t>£12.34</a:t>
            </a:r>
          </a:p>
        </p:txBody>
      </p:sp>
      <p:sp>
        <p:nvSpPr>
          <p:cNvPr name="TextBox 47" id="47"/>
          <p:cNvSpPr txBox="true"/>
          <p:nvPr/>
        </p:nvSpPr>
        <p:spPr>
          <a:xfrm rot="0">
            <a:off x="13402599" y="5593761"/>
            <a:ext cx="2783638" cy="257175"/>
          </a:xfrm>
          <a:prstGeom prst="rect">
            <a:avLst/>
          </a:prstGeom>
        </p:spPr>
        <p:txBody>
          <a:bodyPr anchor="t" rtlCol="false" tIns="0" lIns="0" bIns="0" rIns="0">
            <a:spAutoFit/>
          </a:bodyPr>
          <a:lstStyle/>
          <a:p>
            <a:pPr algn="just">
              <a:lnSpc>
                <a:spcPts val="2100"/>
              </a:lnSpc>
            </a:pPr>
            <a:r>
              <a:rPr lang="en-US" sz="1500">
                <a:solidFill>
                  <a:srgbClr val="FF3131"/>
                </a:solidFill>
                <a:latin typeface="Garet"/>
                <a:ea typeface="Garet"/>
                <a:cs typeface="Garet"/>
                <a:sym typeface="Garet"/>
              </a:rPr>
              <a:t>Filled Term</a:t>
            </a:r>
          </a:p>
        </p:txBody>
      </p:sp>
      <p:sp>
        <p:nvSpPr>
          <p:cNvPr name="TextBox 48" id="48"/>
          <p:cNvSpPr txBox="true"/>
          <p:nvPr/>
        </p:nvSpPr>
        <p:spPr>
          <a:xfrm rot="0">
            <a:off x="13402599" y="6023205"/>
            <a:ext cx="2783638" cy="257175"/>
          </a:xfrm>
          <a:prstGeom prst="rect">
            <a:avLst/>
          </a:prstGeom>
        </p:spPr>
        <p:txBody>
          <a:bodyPr anchor="t" rtlCol="false" tIns="0" lIns="0" bIns="0" rIns="0">
            <a:spAutoFit/>
          </a:bodyPr>
          <a:lstStyle/>
          <a:p>
            <a:pPr algn="just">
              <a:lnSpc>
                <a:spcPts val="2100"/>
              </a:lnSpc>
            </a:pPr>
            <a:r>
              <a:rPr lang="en-US" sz="1500">
                <a:solidFill>
                  <a:srgbClr val="FF3131"/>
                </a:solidFill>
                <a:latin typeface="Garet"/>
                <a:ea typeface="Garet"/>
                <a:cs typeface="Garet"/>
                <a:sym typeface="Garet"/>
              </a:rPr>
              <a:t>Filled Cover</a:t>
            </a:r>
          </a:p>
        </p:txBody>
      </p:sp>
      <p:sp>
        <p:nvSpPr>
          <p:cNvPr name="TextBox 49" id="49"/>
          <p:cNvSpPr txBox="true"/>
          <p:nvPr/>
        </p:nvSpPr>
        <p:spPr>
          <a:xfrm rot="0">
            <a:off x="13402599" y="6443077"/>
            <a:ext cx="3439014" cy="257175"/>
          </a:xfrm>
          <a:prstGeom prst="rect">
            <a:avLst/>
          </a:prstGeom>
        </p:spPr>
        <p:txBody>
          <a:bodyPr anchor="t" rtlCol="false" tIns="0" lIns="0" bIns="0" rIns="0">
            <a:spAutoFit/>
          </a:bodyPr>
          <a:lstStyle/>
          <a:p>
            <a:pPr algn="just">
              <a:lnSpc>
                <a:spcPts val="2100"/>
              </a:lnSpc>
            </a:pPr>
            <a:r>
              <a:rPr lang="en-US" sz="1500">
                <a:solidFill>
                  <a:srgbClr val="FF3131"/>
                </a:solidFill>
                <a:latin typeface="Garet"/>
                <a:ea typeface="Garet"/>
                <a:cs typeface="Garet"/>
                <a:sym typeface="Garet"/>
              </a:rPr>
              <a:t>Filled Basis</a:t>
            </a:r>
          </a:p>
        </p:txBody>
      </p:sp>
      <p:sp>
        <p:nvSpPr>
          <p:cNvPr name="TextBox 50" id="50"/>
          <p:cNvSpPr txBox="true"/>
          <p:nvPr/>
        </p:nvSpPr>
        <p:spPr>
          <a:xfrm rot="0">
            <a:off x="10006443" y="7095924"/>
            <a:ext cx="2921769" cy="371567"/>
          </a:xfrm>
          <a:prstGeom prst="rect">
            <a:avLst/>
          </a:prstGeom>
        </p:spPr>
        <p:txBody>
          <a:bodyPr anchor="t" rtlCol="false" tIns="0" lIns="0" bIns="0" rIns="0">
            <a:spAutoFit/>
          </a:bodyPr>
          <a:lstStyle/>
          <a:p>
            <a:pPr algn="l">
              <a:lnSpc>
                <a:spcPts val="3144"/>
              </a:lnSpc>
            </a:pPr>
            <a:r>
              <a:rPr lang="en-US" sz="2246" b="true">
                <a:solidFill>
                  <a:srgbClr val="17273F"/>
                </a:solidFill>
                <a:latin typeface="Garet Bold"/>
                <a:ea typeface="Garet Bold"/>
                <a:cs typeface="Garet Bold"/>
                <a:sym typeface="Garet Bold"/>
              </a:rPr>
              <a:t>Monthly Cost</a:t>
            </a:r>
          </a:p>
        </p:txBody>
      </p:sp>
      <p:grpSp>
        <p:nvGrpSpPr>
          <p:cNvPr name="Group 51" id="51"/>
          <p:cNvGrpSpPr/>
          <p:nvPr/>
        </p:nvGrpSpPr>
        <p:grpSpPr>
          <a:xfrm rot="0">
            <a:off x="10006443" y="7689938"/>
            <a:ext cx="3270153" cy="1568362"/>
            <a:chOff x="0" y="0"/>
            <a:chExt cx="861275" cy="413067"/>
          </a:xfrm>
        </p:grpSpPr>
        <p:sp>
          <p:nvSpPr>
            <p:cNvPr name="Freeform 52" id="52"/>
            <p:cNvSpPr/>
            <p:nvPr/>
          </p:nvSpPr>
          <p:spPr>
            <a:xfrm flipH="false" flipV="false" rot="0">
              <a:off x="0" y="0"/>
              <a:ext cx="861275" cy="413067"/>
            </a:xfrm>
            <a:custGeom>
              <a:avLst/>
              <a:gdLst/>
              <a:ahLst/>
              <a:cxnLst/>
              <a:rect r="r" b="b" t="t" l="l"/>
              <a:pathLst>
                <a:path h="413067" w="861275">
                  <a:moveTo>
                    <a:pt x="40247" y="0"/>
                  </a:moveTo>
                  <a:lnTo>
                    <a:pt x="821028" y="0"/>
                  </a:lnTo>
                  <a:cubicBezTo>
                    <a:pt x="843256" y="0"/>
                    <a:pt x="861275" y="18019"/>
                    <a:pt x="861275" y="40247"/>
                  </a:cubicBezTo>
                  <a:lnTo>
                    <a:pt x="861275" y="372820"/>
                  </a:lnTo>
                  <a:cubicBezTo>
                    <a:pt x="861275" y="395048"/>
                    <a:pt x="843256" y="413067"/>
                    <a:pt x="821028" y="413067"/>
                  </a:cubicBezTo>
                  <a:lnTo>
                    <a:pt x="40247" y="413067"/>
                  </a:lnTo>
                  <a:cubicBezTo>
                    <a:pt x="18019" y="413067"/>
                    <a:pt x="0" y="395048"/>
                    <a:pt x="0" y="372820"/>
                  </a:cubicBezTo>
                  <a:lnTo>
                    <a:pt x="0" y="40247"/>
                  </a:lnTo>
                  <a:cubicBezTo>
                    <a:pt x="0" y="18019"/>
                    <a:pt x="18019" y="0"/>
                    <a:pt x="40247" y="0"/>
                  </a:cubicBezTo>
                  <a:close/>
                </a:path>
              </a:pathLst>
            </a:custGeom>
            <a:solidFill>
              <a:srgbClr val="17273F"/>
            </a:solidFill>
          </p:spPr>
        </p:sp>
        <p:sp>
          <p:nvSpPr>
            <p:cNvPr name="TextBox 53" id="53"/>
            <p:cNvSpPr txBox="true"/>
            <p:nvPr/>
          </p:nvSpPr>
          <p:spPr>
            <a:xfrm>
              <a:off x="0" y="-9525"/>
              <a:ext cx="861275" cy="422592"/>
            </a:xfrm>
            <a:prstGeom prst="rect">
              <a:avLst/>
            </a:prstGeom>
          </p:spPr>
          <p:txBody>
            <a:bodyPr anchor="ctr" rtlCol="false" tIns="50800" lIns="50800" bIns="50800" rIns="50800"/>
            <a:lstStyle/>
            <a:p>
              <a:pPr algn="ctr">
                <a:lnSpc>
                  <a:spcPts val="2455"/>
                </a:lnSpc>
              </a:pPr>
            </a:p>
          </p:txBody>
        </p:sp>
      </p:grpSp>
      <p:sp>
        <p:nvSpPr>
          <p:cNvPr name="TextBox 54" id="54"/>
          <p:cNvSpPr txBox="true"/>
          <p:nvPr/>
        </p:nvSpPr>
        <p:spPr>
          <a:xfrm rot="0">
            <a:off x="10085298" y="8078981"/>
            <a:ext cx="3112443" cy="257174"/>
          </a:xfrm>
          <a:prstGeom prst="rect">
            <a:avLst/>
          </a:prstGeom>
        </p:spPr>
        <p:txBody>
          <a:bodyPr anchor="t" rtlCol="false" tIns="0" lIns="0" bIns="0" rIns="0">
            <a:spAutoFit/>
          </a:bodyPr>
          <a:lstStyle/>
          <a:p>
            <a:pPr algn="ctr">
              <a:lnSpc>
                <a:spcPts val="2100"/>
              </a:lnSpc>
            </a:pPr>
            <a:r>
              <a:rPr lang="en-US" sz="1500">
                <a:solidFill>
                  <a:srgbClr val="FFFFFF"/>
                </a:solidFill>
                <a:latin typeface="Garet"/>
                <a:ea typeface="Garet"/>
                <a:cs typeface="Garet"/>
                <a:sym typeface="Garet"/>
              </a:rPr>
              <a:t>Filled Mnthly Cost</a:t>
            </a:r>
          </a:p>
        </p:txBody>
      </p:sp>
      <p:sp>
        <p:nvSpPr>
          <p:cNvPr name="TextBox 55" id="55"/>
          <p:cNvSpPr txBox="true"/>
          <p:nvPr/>
        </p:nvSpPr>
        <p:spPr>
          <a:xfrm rot="0">
            <a:off x="10990545" y="8416969"/>
            <a:ext cx="1301948" cy="537845"/>
          </a:xfrm>
          <a:prstGeom prst="rect">
            <a:avLst/>
          </a:prstGeom>
        </p:spPr>
        <p:txBody>
          <a:bodyPr anchor="t" rtlCol="false" tIns="0" lIns="0" bIns="0" rIns="0">
            <a:spAutoFit/>
          </a:bodyPr>
          <a:lstStyle/>
          <a:p>
            <a:pPr algn="ctr">
              <a:lnSpc>
                <a:spcPts val="4480"/>
              </a:lnSpc>
            </a:pPr>
            <a:r>
              <a:rPr lang="en-US" sz="3200" b="true">
                <a:solidFill>
                  <a:srgbClr val="FFFFFF"/>
                </a:solidFill>
                <a:latin typeface="Garet Bold"/>
                <a:ea typeface="Garet Bold"/>
                <a:cs typeface="Garet Bold"/>
                <a:sym typeface="Garet Bold"/>
              </a:rPr>
              <a:t>£48.91</a:t>
            </a:r>
          </a:p>
        </p:txBody>
      </p:sp>
      <p:grpSp>
        <p:nvGrpSpPr>
          <p:cNvPr name="Group 56" id="56"/>
          <p:cNvGrpSpPr/>
          <p:nvPr/>
        </p:nvGrpSpPr>
        <p:grpSpPr>
          <a:xfrm rot="0">
            <a:off x="3382079" y="9679235"/>
            <a:ext cx="10903548" cy="491516"/>
            <a:chOff x="0" y="0"/>
            <a:chExt cx="2871716" cy="129453"/>
          </a:xfrm>
        </p:grpSpPr>
        <p:sp>
          <p:nvSpPr>
            <p:cNvPr name="Freeform 57" id="57"/>
            <p:cNvSpPr/>
            <p:nvPr/>
          </p:nvSpPr>
          <p:spPr>
            <a:xfrm flipH="false" flipV="false" rot="0">
              <a:off x="0" y="0"/>
              <a:ext cx="2871716" cy="129453"/>
            </a:xfrm>
            <a:custGeom>
              <a:avLst/>
              <a:gdLst/>
              <a:ahLst/>
              <a:cxnLst/>
              <a:rect r="r" b="b" t="t" l="l"/>
              <a:pathLst>
                <a:path h="129453" w="2871716">
                  <a:moveTo>
                    <a:pt x="0" y="0"/>
                  </a:moveTo>
                  <a:lnTo>
                    <a:pt x="2871716" y="0"/>
                  </a:lnTo>
                  <a:lnTo>
                    <a:pt x="2871716" y="129453"/>
                  </a:lnTo>
                  <a:lnTo>
                    <a:pt x="0" y="129453"/>
                  </a:lnTo>
                  <a:close/>
                </a:path>
              </a:pathLst>
            </a:custGeom>
            <a:solidFill>
              <a:srgbClr val="C11B16"/>
            </a:solidFill>
            <a:ln w="9525" cap="sq">
              <a:solidFill>
                <a:srgbClr val="FF5252"/>
              </a:solidFill>
              <a:prstDash val="solid"/>
              <a:miter/>
            </a:ln>
          </p:spPr>
        </p:sp>
        <p:sp>
          <p:nvSpPr>
            <p:cNvPr name="TextBox 58" id="58"/>
            <p:cNvSpPr txBox="true"/>
            <p:nvPr/>
          </p:nvSpPr>
          <p:spPr>
            <a:xfrm>
              <a:off x="0" y="0"/>
              <a:ext cx="2871716" cy="129453"/>
            </a:xfrm>
            <a:prstGeom prst="rect">
              <a:avLst/>
            </a:prstGeom>
          </p:spPr>
          <p:txBody>
            <a:bodyPr anchor="ctr" rtlCol="false" tIns="50800" lIns="50800" bIns="50800" rIns="50800"/>
            <a:lstStyle/>
            <a:p>
              <a:pPr algn="ctr">
                <a:lnSpc>
                  <a:spcPts val="2095"/>
                </a:lnSpc>
              </a:pPr>
              <a:r>
                <a:rPr lang="en-US" b="true" sz="1746">
                  <a:solidFill>
                    <a:srgbClr val="FFFFFF"/>
                  </a:solidFill>
                  <a:latin typeface="Garet Bold"/>
                  <a:ea typeface="Garet Bold"/>
                  <a:cs typeface="Garet Bold"/>
                  <a:sym typeface="Garet Bold"/>
                </a:rPr>
                <a:t>{{ CRITICAL_1_DISCLAIMER_NOTICE}}</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DAG1G0OZhys</dc:identifier>
  <dcterms:modified xsi:type="dcterms:W3CDTF">2011-08-01T06:04:30Z</dcterms:modified>
  <cp:revision>1</cp:revision>
  <dc:title>Comprehensive Insurance Solutions for Life's Uncertainties</dc:title>
</cp:coreProperties>
</file>